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1"/>
  </p:notesMasterIdLst>
  <p:sldIdLst>
    <p:sldId id="261" r:id="rId2"/>
    <p:sldId id="284" r:id="rId3"/>
    <p:sldId id="296" r:id="rId4"/>
    <p:sldId id="265" r:id="rId5"/>
    <p:sldId id="289" r:id="rId6"/>
    <p:sldId id="290" r:id="rId7"/>
    <p:sldId id="297" r:id="rId8"/>
    <p:sldId id="275" r:id="rId9"/>
    <p:sldId id="295" r:id="rId10"/>
    <p:sldId id="277" r:id="rId11"/>
    <p:sldId id="285" r:id="rId12"/>
    <p:sldId id="287" r:id="rId13"/>
    <p:sldId id="281" r:id="rId14"/>
    <p:sldId id="286" r:id="rId15"/>
    <p:sldId id="283" r:id="rId16"/>
    <p:sldId id="292" r:id="rId17"/>
    <p:sldId id="298" r:id="rId18"/>
    <p:sldId id="288" r:id="rId19"/>
    <p:sldId id="293"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19" autoAdjust="0"/>
    <p:restoredTop sz="94830" autoAdjust="0"/>
  </p:normalViewPr>
  <p:slideViewPr>
    <p:cSldViewPr snapToGrid="0">
      <p:cViewPr varScale="1">
        <p:scale>
          <a:sx n="108" d="100"/>
          <a:sy n="108" d="100"/>
        </p:scale>
        <p:origin x="426" y="102"/>
      </p:cViewPr>
      <p:guideLst/>
    </p:cSldViewPr>
  </p:slideViewPr>
  <p:notesTextViewPr>
    <p:cViewPr>
      <p:scale>
        <a:sx n="1" d="1"/>
        <a:sy n="1" d="1"/>
      </p:scale>
      <p:origin x="0" y="0"/>
    </p:cViewPr>
  </p:notesTextViewPr>
  <p:notesViewPr>
    <p:cSldViewPr snapToGrid="0">
      <p:cViewPr varScale="1">
        <p:scale>
          <a:sx n="87" d="100"/>
          <a:sy n="87" d="100"/>
        </p:scale>
        <p:origin x="2448"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3.png>
</file>

<file path=ppt/media/image4.jpeg>
</file>

<file path=ppt/media/image5.jpg>
</file>

<file path=ppt/media/image6.jp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B669A4-AC4F-46AD-BA98-61ACCD462B9A}" type="datetimeFigureOut">
              <a:rPr lang="en-US" smtClean="0"/>
              <a:t>6/14/2023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062913-7FDD-4979-9C0E-137D5B3E1882}" type="slidenum">
              <a:rPr lang="en-US" smtClean="0"/>
              <a:t>‹#›</a:t>
            </a:fld>
            <a:endParaRPr lang="en-US"/>
          </a:p>
        </p:txBody>
      </p:sp>
    </p:spTree>
    <p:extLst>
      <p:ext uri="{BB962C8B-B14F-4D97-AF65-F5344CB8AC3E}">
        <p14:creationId xmlns:p14="http://schemas.microsoft.com/office/powerpoint/2010/main" val="15804066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Arial" panose="020B0604020202020204" pitchFamily="34" charset="0"/>
            </a:endParaRPr>
          </a:p>
        </p:txBody>
      </p:sp>
      <p:sp>
        <p:nvSpPr>
          <p:cNvPr id="4" name="Slide Number Placeholder 3"/>
          <p:cNvSpPr>
            <a:spLocks noGrp="1"/>
          </p:cNvSpPr>
          <p:nvPr>
            <p:ph type="sldNum" sz="quarter" idx="5"/>
          </p:nvPr>
        </p:nvSpPr>
        <p:spPr/>
        <p:txBody>
          <a:bodyPr/>
          <a:lstStyle/>
          <a:p>
            <a:fld id="{9D062913-7FDD-4979-9C0E-137D5B3E1882}" type="slidenum">
              <a:rPr lang="en-US" smtClean="0"/>
              <a:t>1</a:t>
            </a:fld>
            <a:endParaRPr lang="en-US"/>
          </a:p>
        </p:txBody>
      </p:sp>
    </p:spTree>
    <p:extLst>
      <p:ext uri="{BB962C8B-B14F-4D97-AF65-F5344CB8AC3E}">
        <p14:creationId xmlns:p14="http://schemas.microsoft.com/office/powerpoint/2010/main" val="15602136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D062913-7FDD-4979-9C0E-137D5B3E1882}" type="slidenum">
              <a:rPr lang="en-US" smtClean="0"/>
              <a:t>13</a:t>
            </a:fld>
            <a:endParaRPr lang="en-US"/>
          </a:p>
        </p:txBody>
      </p:sp>
    </p:spTree>
    <p:extLst>
      <p:ext uri="{BB962C8B-B14F-4D97-AF65-F5344CB8AC3E}">
        <p14:creationId xmlns:p14="http://schemas.microsoft.com/office/powerpoint/2010/main" val="18558598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D062913-7FDD-4979-9C0E-137D5B3E1882}" type="slidenum">
              <a:rPr lang="en-US" smtClean="0"/>
              <a:t>14</a:t>
            </a:fld>
            <a:endParaRPr lang="en-US"/>
          </a:p>
        </p:txBody>
      </p:sp>
    </p:spTree>
    <p:extLst>
      <p:ext uri="{BB962C8B-B14F-4D97-AF65-F5344CB8AC3E}">
        <p14:creationId xmlns:p14="http://schemas.microsoft.com/office/powerpoint/2010/main" val="25908523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D062913-7FDD-4979-9C0E-137D5B3E1882}" type="slidenum">
              <a:rPr lang="en-US" smtClean="0"/>
              <a:t>15</a:t>
            </a:fld>
            <a:endParaRPr lang="en-US"/>
          </a:p>
        </p:txBody>
      </p:sp>
    </p:spTree>
    <p:extLst>
      <p:ext uri="{BB962C8B-B14F-4D97-AF65-F5344CB8AC3E}">
        <p14:creationId xmlns:p14="http://schemas.microsoft.com/office/powerpoint/2010/main" val="19774575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have averaged 1,387,306</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Lowest number of monthly encounters were due to COVID from March-December 2020 and the COVID spike in October-December 2021</a:t>
            </a:r>
          </a:p>
          <a:p>
            <a:r>
              <a:rPr lang="en-US" dirty="0"/>
              <a:t>Monthly average encounters 115,806</a:t>
            </a:r>
          </a:p>
          <a:p>
            <a:r>
              <a:rPr lang="en-US" dirty="0"/>
              <a:t>March-Oct 2021 and Fiscal Year 2022 had monthly encounters well above the average</a:t>
            </a:r>
          </a:p>
          <a:p>
            <a:endParaRPr lang="en-US" dirty="0"/>
          </a:p>
          <a:p>
            <a:r>
              <a:rPr lang="en-US" dirty="0"/>
              <a:t>Title 8 is the only immigration code used by CBP for apprehensions and inadmissible</a:t>
            </a:r>
          </a:p>
          <a:p>
            <a:r>
              <a:rPr lang="en-US" dirty="0"/>
              <a:t>Title 42 is a health order invoked from March 2020 thru May 2023 which resulted in many expulsions including asylum seekers.  It was the most encounter result from April 2020 thru June 2021 and again September thru Dec 2021 due to spike of encounters in July &amp; August 2021.  Plateaued all of 2022, 69% decrease since March 2020.</a:t>
            </a:r>
          </a:p>
          <a:p>
            <a:endParaRPr lang="en-US" dirty="0"/>
          </a:p>
        </p:txBody>
      </p:sp>
      <p:sp>
        <p:nvSpPr>
          <p:cNvPr id="4" name="Slide Number Placeholder 3"/>
          <p:cNvSpPr>
            <a:spLocks noGrp="1"/>
          </p:cNvSpPr>
          <p:nvPr>
            <p:ph type="sldNum" sz="quarter" idx="5"/>
          </p:nvPr>
        </p:nvSpPr>
        <p:spPr/>
        <p:txBody>
          <a:bodyPr/>
          <a:lstStyle/>
          <a:p>
            <a:fld id="{9D062913-7FDD-4979-9C0E-137D5B3E1882}" type="slidenum">
              <a:rPr lang="en-US" smtClean="0"/>
              <a:t>16</a:t>
            </a:fld>
            <a:endParaRPr lang="en-US"/>
          </a:p>
        </p:txBody>
      </p:sp>
    </p:spTree>
    <p:extLst>
      <p:ext uri="{BB962C8B-B14F-4D97-AF65-F5344CB8AC3E}">
        <p14:creationId xmlns:p14="http://schemas.microsoft.com/office/powerpoint/2010/main" val="35182650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D062913-7FDD-4979-9C0E-137D5B3E1882}" type="slidenum">
              <a:rPr lang="en-US" smtClean="0"/>
              <a:t>17</a:t>
            </a:fld>
            <a:endParaRPr lang="en-US"/>
          </a:p>
        </p:txBody>
      </p:sp>
    </p:spTree>
    <p:extLst>
      <p:ext uri="{BB962C8B-B14F-4D97-AF65-F5344CB8AC3E}">
        <p14:creationId xmlns:p14="http://schemas.microsoft.com/office/powerpoint/2010/main" val="1471810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D062913-7FDD-4979-9C0E-137D5B3E1882}" type="slidenum">
              <a:rPr lang="en-US" smtClean="0"/>
              <a:t>19</a:t>
            </a:fld>
            <a:endParaRPr lang="en-US"/>
          </a:p>
        </p:txBody>
      </p:sp>
    </p:spTree>
    <p:extLst>
      <p:ext uri="{BB962C8B-B14F-4D97-AF65-F5344CB8AC3E}">
        <p14:creationId xmlns:p14="http://schemas.microsoft.com/office/powerpoint/2010/main" val="13349027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9D062913-7FDD-4979-9C0E-137D5B3E1882}" type="slidenum">
              <a:rPr lang="en-US" smtClean="0"/>
              <a:t>2</a:t>
            </a:fld>
            <a:endParaRPr lang="en-US"/>
          </a:p>
        </p:txBody>
      </p:sp>
    </p:spTree>
    <p:extLst>
      <p:ext uri="{BB962C8B-B14F-4D97-AF65-F5344CB8AC3E}">
        <p14:creationId xmlns:p14="http://schemas.microsoft.com/office/powerpoint/2010/main" val="37986816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D062913-7FDD-4979-9C0E-137D5B3E1882}" type="slidenum">
              <a:rPr lang="en-US" smtClean="0"/>
              <a:t>4</a:t>
            </a:fld>
            <a:endParaRPr lang="en-US"/>
          </a:p>
        </p:txBody>
      </p:sp>
    </p:spTree>
    <p:extLst>
      <p:ext uri="{BB962C8B-B14F-4D97-AF65-F5344CB8AC3E}">
        <p14:creationId xmlns:p14="http://schemas.microsoft.com/office/powerpoint/2010/main" val="3770531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D062913-7FDD-4979-9C0E-137D5B3E1882}" type="slidenum">
              <a:rPr lang="en-US" smtClean="0"/>
              <a:t>5</a:t>
            </a:fld>
            <a:endParaRPr lang="en-US"/>
          </a:p>
        </p:txBody>
      </p:sp>
    </p:spTree>
    <p:extLst>
      <p:ext uri="{BB962C8B-B14F-4D97-AF65-F5344CB8AC3E}">
        <p14:creationId xmlns:p14="http://schemas.microsoft.com/office/powerpoint/2010/main" val="13434740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D062913-7FDD-4979-9C0E-137D5B3E1882}" type="slidenum">
              <a:rPr lang="en-US" smtClean="0"/>
              <a:t>6</a:t>
            </a:fld>
            <a:endParaRPr lang="en-US"/>
          </a:p>
        </p:txBody>
      </p:sp>
    </p:spTree>
    <p:extLst>
      <p:ext uri="{BB962C8B-B14F-4D97-AF65-F5344CB8AC3E}">
        <p14:creationId xmlns:p14="http://schemas.microsoft.com/office/powerpoint/2010/main" val="11875800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D062913-7FDD-4979-9C0E-137D5B3E1882}" type="slidenum">
              <a:rPr lang="en-US" smtClean="0"/>
              <a:t>9</a:t>
            </a:fld>
            <a:endParaRPr lang="en-US"/>
          </a:p>
        </p:txBody>
      </p:sp>
    </p:spTree>
    <p:extLst>
      <p:ext uri="{BB962C8B-B14F-4D97-AF65-F5344CB8AC3E}">
        <p14:creationId xmlns:p14="http://schemas.microsoft.com/office/powerpoint/2010/main" val="8615407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D062913-7FDD-4979-9C0E-137D5B3E1882}" type="slidenum">
              <a:rPr lang="en-US" smtClean="0"/>
              <a:t>10</a:t>
            </a:fld>
            <a:endParaRPr lang="en-US"/>
          </a:p>
        </p:txBody>
      </p:sp>
    </p:spTree>
    <p:extLst>
      <p:ext uri="{BB962C8B-B14F-4D97-AF65-F5344CB8AC3E}">
        <p14:creationId xmlns:p14="http://schemas.microsoft.com/office/powerpoint/2010/main" val="30798678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D062913-7FDD-4979-9C0E-137D5B3E1882}" type="slidenum">
              <a:rPr lang="en-US" smtClean="0"/>
              <a:t>11</a:t>
            </a:fld>
            <a:endParaRPr lang="en-US"/>
          </a:p>
        </p:txBody>
      </p:sp>
    </p:spTree>
    <p:extLst>
      <p:ext uri="{BB962C8B-B14F-4D97-AF65-F5344CB8AC3E}">
        <p14:creationId xmlns:p14="http://schemas.microsoft.com/office/powerpoint/2010/main" val="38684476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9D062913-7FDD-4979-9C0E-137D5B3E1882}" type="slidenum">
              <a:rPr lang="en-US" smtClean="0"/>
              <a:t>12</a:t>
            </a:fld>
            <a:endParaRPr lang="en-US"/>
          </a:p>
        </p:txBody>
      </p:sp>
    </p:spTree>
    <p:extLst>
      <p:ext uri="{BB962C8B-B14F-4D97-AF65-F5344CB8AC3E}">
        <p14:creationId xmlns:p14="http://schemas.microsoft.com/office/powerpoint/2010/main" val="154531547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2E5D02A-C07F-4B60-9011-842142186B37}" type="datetimeFigureOut">
              <a:rPr lang="en-US" smtClean="0"/>
              <a:t>6/14/2023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55346" y="2750337"/>
            <a:ext cx="1171888" cy="1356442"/>
          </a:xfrm>
        </p:spPr>
        <p:txBody>
          <a:bodyPr/>
          <a:lstStyle/>
          <a:p>
            <a:fld id="{579DADD9-37AC-416B-80B1-421683E6C0D7}" type="slidenum">
              <a:rPr lang="en-US" smtClean="0"/>
              <a:t>‹#›</a:t>
            </a:fld>
            <a:endParaRPr lang="en-US"/>
          </a:p>
        </p:txBody>
      </p:sp>
    </p:spTree>
    <p:extLst>
      <p:ext uri="{BB962C8B-B14F-4D97-AF65-F5344CB8AC3E}">
        <p14:creationId xmlns:p14="http://schemas.microsoft.com/office/powerpoint/2010/main" val="25847070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2E5D02A-C07F-4B60-9011-842142186B37}" type="datetimeFigureOut">
              <a:rPr lang="en-US" smtClean="0"/>
              <a:t>6/14/2023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309"/>
            <a:ext cx="1154151" cy="1090789"/>
          </a:xfrm>
        </p:spPr>
        <p:txBody>
          <a:bodyPr/>
          <a:lstStyle/>
          <a:p>
            <a:fld id="{579DADD9-37AC-416B-80B1-421683E6C0D7}" type="slidenum">
              <a:rPr lang="en-US" smtClean="0"/>
              <a:t>‹#›</a:t>
            </a:fld>
            <a:endParaRPr lang="en-US"/>
          </a:p>
        </p:txBody>
      </p:sp>
    </p:spTree>
    <p:extLst>
      <p:ext uri="{BB962C8B-B14F-4D97-AF65-F5344CB8AC3E}">
        <p14:creationId xmlns:p14="http://schemas.microsoft.com/office/powerpoint/2010/main" val="2903175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2E5D02A-C07F-4B60-9011-842142186B37}" type="datetimeFigureOut">
              <a:rPr lang="en-US" smtClean="0"/>
              <a:t>6/14/2023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615"/>
            <a:ext cx="1154151" cy="1090789"/>
          </a:xfrm>
        </p:spPr>
        <p:txBody>
          <a:bodyPr/>
          <a:lstStyle/>
          <a:p>
            <a:fld id="{579DADD9-37AC-416B-80B1-421683E6C0D7}" type="slidenum">
              <a:rPr lang="en-US" smtClean="0"/>
              <a:t>‹#›</a:t>
            </a:fld>
            <a:endParaRPr lang="en-US"/>
          </a:p>
        </p:txBody>
      </p:sp>
    </p:spTree>
    <p:extLst>
      <p:ext uri="{BB962C8B-B14F-4D97-AF65-F5344CB8AC3E}">
        <p14:creationId xmlns:p14="http://schemas.microsoft.com/office/powerpoint/2010/main" val="3116708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2E5D02A-C07F-4B60-9011-842142186B37}" type="datetimeFigureOut">
              <a:rPr lang="en-US" smtClean="0"/>
              <a:t>6/14/2023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579DADD9-37AC-416B-80B1-421683E6C0D7}" type="slidenum">
              <a:rPr lang="en-US" smtClean="0"/>
              <a:t>‹#›</a:t>
            </a:fld>
            <a:endParaRPr lang="en-US"/>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3083912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2E5D02A-C07F-4B60-9011-842142186B37}" type="datetimeFigureOut">
              <a:rPr lang="en-US" smtClean="0"/>
              <a:t>6/14/2023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579DADD9-37AC-416B-80B1-421683E6C0D7}" type="slidenum">
              <a:rPr lang="en-US" smtClean="0"/>
              <a:t>‹#›</a:t>
            </a:fld>
            <a:endParaRPr lang="en-US"/>
          </a:p>
        </p:txBody>
      </p:sp>
    </p:spTree>
    <p:extLst>
      <p:ext uri="{BB962C8B-B14F-4D97-AF65-F5344CB8AC3E}">
        <p14:creationId xmlns:p14="http://schemas.microsoft.com/office/powerpoint/2010/main" val="8949084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2E5D02A-C07F-4B60-9011-842142186B37}" type="datetimeFigureOut">
              <a:rPr lang="en-US" smtClean="0"/>
              <a:t>6/14/2023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79DADD9-37AC-416B-80B1-421683E6C0D7}" type="slidenum">
              <a:rPr lang="en-US" smtClean="0"/>
              <a:t>‹#›</a:t>
            </a:fld>
            <a:endParaRPr lang="en-US"/>
          </a:p>
        </p:txBody>
      </p:sp>
    </p:spTree>
    <p:extLst>
      <p:ext uri="{BB962C8B-B14F-4D97-AF65-F5344CB8AC3E}">
        <p14:creationId xmlns:p14="http://schemas.microsoft.com/office/powerpoint/2010/main" val="37135924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2E5D02A-C07F-4B60-9011-842142186B37}" type="datetimeFigureOut">
              <a:rPr lang="en-US" smtClean="0"/>
              <a:t>6/14/2023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79DADD9-37AC-416B-80B1-421683E6C0D7}" type="slidenum">
              <a:rPr lang="en-US" smtClean="0"/>
              <a:t>‹#›</a:t>
            </a:fld>
            <a:endParaRPr lang="en-US"/>
          </a:p>
        </p:txBody>
      </p:sp>
    </p:spTree>
    <p:extLst>
      <p:ext uri="{BB962C8B-B14F-4D97-AF65-F5344CB8AC3E}">
        <p14:creationId xmlns:p14="http://schemas.microsoft.com/office/powerpoint/2010/main" val="33614801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E5D02A-C07F-4B60-9011-842142186B37}" type="datetimeFigureOut">
              <a:rPr lang="en-US" smtClean="0"/>
              <a:t>6/14/2023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9DADD9-37AC-416B-80B1-421683E6C0D7}" type="slidenum">
              <a:rPr lang="en-US" smtClean="0"/>
              <a:t>‹#›</a:t>
            </a:fld>
            <a:endParaRPr lang="en-US"/>
          </a:p>
        </p:txBody>
      </p:sp>
    </p:spTree>
    <p:extLst>
      <p:ext uri="{BB962C8B-B14F-4D97-AF65-F5344CB8AC3E}">
        <p14:creationId xmlns:p14="http://schemas.microsoft.com/office/powerpoint/2010/main" val="34103983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22E5D02A-C07F-4B60-9011-842142186B37}" type="datetimeFigureOut">
              <a:rPr lang="en-US" smtClean="0"/>
              <a:t>6/14/2023</a:t>
            </a:fld>
            <a:endParaRPr lang="en-US"/>
          </a:p>
        </p:txBody>
      </p:sp>
      <p:sp>
        <p:nvSpPr>
          <p:cNvPr id="5" name="Footer Placeholder 4"/>
          <p:cNvSpPr>
            <a:spLocks noGrp="1"/>
          </p:cNvSpPr>
          <p:nvPr>
            <p:ph type="ftr" sz="quarter" idx="11"/>
          </p:nvPr>
        </p:nvSpPr>
        <p:spPr>
          <a:xfrm>
            <a:off x="680321" y="5936188"/>
            <a:ext cx="6126805" cy="365125"/>
          </a:xfrm>
        </p:spPr>
        <p:txBody>
          <a:bodyPr/>
          <a:lstStyle/>
          <a:p>
            <a:endParaRPr lang="en-US"/>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579DADD9-37AC-416B-80B1-421683E6C0D7}" type="slidenum">
              <a:rPr lang="en-US" smtClean="0"/>
              <a:t>‹#›</a:t>
            </a:fld>
            <a:endParaRPr lang="en-US"/>
          </a:p>
        </p:txBody>
      </p:sp>
    </p:spTree>
    <p:extLst>
      <p:ext uri="{BB962C8B-B14F-4D97-AF65-F5344CB8AC3E}">
        <p14:creationId xmlns:p14="http://schemas.microsoft.com/office/powerpoint/2010/main" val="17458546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E5D02A-C07F-4B60-9011-842142186B37}" type="datetimeFigureOut">
              <a:rPr lang="en-US" smtClean="0"/>
              <a:t>6/14/2023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9DADD9-37AC-416B-80B1-421683E6C0D7}" type="slidenum">
              <a:rPr lang="en-US" smtClean="0"/>
              <a:t>‹#›</a:t>
            </a:fld>
            <a:endParaRPr lang="en-US"/>
          </a:p>
        </p:txBody>
      </p:sp>
    </p:spTree>
    <p:extLst>
      <p:ext uri="{BB962C8B-B14F-4D97-AF65-F5344CB8AC3E}">
        <p14:creationId xmlns:p14="http://schemas.microsoft.com/office/powerpoint/2010/main" val="8587211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E5D02A-C07F-4B60-9011-842142186B37}" type="datetimeFigureOut">
              <a:rPr lang="en-US" smtClean="0"/>
              <a:t>6/14/2023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729455" y="2869895"/>
            <a:ext cx="1154151" cy="1090789"/>
          </a:xfrm>
        </p:spPr>
        <p:txBody>
          <a:bodyPr/>
          <a:lstStyle/>
          <a:p>
            <a:fld id="{579DADD9-37AC-416B-80B1-421683E6C0D7}" type="slidenum">
              <a:rPr lang="en-US" smtClean="0"/>
              <a:t>‹#›</a:t>
            </a:fld>
            <a:endParaRPr lang="en-US"/>
          </a:p>
        </p:txBody>
      </p:sp>
    </p:spTree>
    <p:extLst>
      <p:ext uri="{BB962C8B-B14F-4D97-AF65-F5344CB8AC3E}">
        <p14:creationId xmlns:p14="http://schemas.microsoft.com/office/powerpoint/2010/main" val="39132399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2E5D02A-C07F-4B60-9011-842142186B37}" type="datetimeFigureOut">
              <a:rPr lang="en-US" smtClean="0"/>
              <a:t>6/14/2023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9DADD9-37AC-416B-80B1-421683E6C0D7}" type="slidenum">
              <a:rPr lang="en-US" smtClean="0"/>
              <a:t>‹#›</a:t>
            </a:fld>
            <a:endParaRPr lang="en-US"/>
          </a:p>
        </p:txBody>
      </p:sp>
    </p:spTree>
    <p:extLst>
      <p:ext uri="{BB962C8B-B14F-4D97-AF65-F5344CB8AC3E}">
        <p14:creationId xmlns:p14="http://schemas.microsoft.com/office/powerpoint/2010/main" val="28980050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2E5D02A-C07F-4B60-9011-842142186B37}" type="datetimeFigureOut">
              <a:rPr lang="en-US" smtClean="0"/>
              <a:t>6/14/2023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79DADD9-37AC-416B-80B1-421683E6C0D7}" type="slidenum">
              <a:rPr lang="en-US" smtClean="0"/>
              <a:t>‹#›</a:t>
            </a:fld>
            <a:endParaRPr lang="en-US"/>
          </a:p>
        </p:txBody>
      </p:sp>
    </p:spTree>
    <p:extLst>
      <p:ext uri="{BB962C8B-B14F-4D97-AF65-F5344CB8AC3E}">
        <p14:creationId xmlns:p14="http://schemas.microsoft.com/office/powerpoint/2010/main" val="4109608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2E5D02A-C07F-4B60-9011-842142186B37}" type="datetimeFigureOut">
              <a:rPr lang="en-US" smtClean="0"/>
              <a:t>6/14/2023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79DADD9-37AC-416B-80B1-421683E6C0D7}" type="slidenum">
              <a:rPr lang="en-US" smtClean="0"/>
              <a:t>‹#›</a:t>
            </a:fld>
            <a:endParaRPr lang="en-US"/>
          </a:p>
        </p:txBody>
      </p:sp>
    </p:spTree>
    <p:extLst>
      <p:ext uri="{BB962C8B-B14F-4D97-AF65-F5344CB8AC3E}">
        <p14:creationId xmlns:p14="http://schemas.microsoft.com/office/powerpoint/2010/main" val="18194359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22E5D02A-C07F-4B60-9011-842142186B37}" type="datetimeFigureOut">
              <a:rPr lang="en-US" smtClean="0"/>
              <a:t>6/14/2023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79DADD9-37AC-416B-80B1-421683E6C0D7}" type="slidenum">
              <a:rPr lang="en-US" smtClean="0"/>
              <a:t>‹#›</a:t>
            </a:fld>
            <a:endParaRPr lang="en-US"/>
          </a:p>
        </p:txBody>
      </p:sp>
    </p:spTree>
    <p:extLst>
      <p:ext uri="{BB962C8B-B14F-4D97-AF65-F5344CB8AC3E}">
        <p14:creationId xmlns:p14="http://schemas.microsoft.com/office/powerpoint/2010/main" val="15372815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2E5D02A-C07F-4B60-9011-842142186B37}" type="datetimeFigureOut">
              <a:rPr lang="en-US" smtClean="0"/>
              <a:t>6/14/2023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9DADD9-37AC-416B-80B1-421683E6C0D7}" type="slidenum">
              <a:rPr lang="en-US" smtClean="0"/>
              <a:t>‹#›</a:t>
            </a:fld>
            <a:endParaRPr lang="en-US"/>
          </a:p>
        </p:txBody>
      </p:sp>
    </p:spTree>
    <p:extLst>
      <p:ext uri="{BB962C8B-B14F-4D97-AF65-F5344CB8AC3E}">
        <p14:creationId xmlns:p14="http://schemas.microsoft.com/office/powerpoint/2010/main" val="16346277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2E5D02A-C07F-4B60-9011-842142186B37}" type="datetimeFigureOut">
              <a:rPr lang="en-US" smtClean="0"/>
              <a:t>6/14/2023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9DADD9-37AC-416B-80B1-421683E6C0D7}" type="slidenum">
              <a:rPr lang="en-US" smtClean="0"/>
              <a:t>‹#›</a:t>
            </a:fld>
            <a:endParaRPr lang="en-US"/>
          </a:p>
        </p:txBody>
      </p:sp>
    </p:spTree>
    <p:extLst>
      <p:ext uri="{BB962C8B-B14F-4D97-AF65-F5344CB8AC3E}">
        <p14:creationId xmlns:p14="http://schemas.microsoft.com/office/powerpoint/2010/main" val="33681573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2E5D02A-C07F-4B60-9011-842142186B37}" type="datetimeFigureOut">
              <a:rPr lang="en-US" smtClean="0"/>
              <a:t>6/14/2023</a:t>
            </a:fld>
            <a:endParaRPr lang="en-US"/>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579DADD9-37AC-416B-80B1-421683E6C0D7}" type="slidenum">
              <a:rPr lang="en-US" smtClean="0"/>
              <a:t>‹#›</a:t>
            </a:fld>
            <a:endParaRPr lang="en-US"/>
          </a:p>
        </p:txBody>
      </p:sp>
    </p:spTree>
    <p:extLst>
      <p:ext uri="{BB962C8B-B14F-4D97-AF65-F5344CB8AC3E}">
        <p14:creationId xmlns:p14="http://schemas.microsoft.com/office/powerpoint/2010/main" val="221635012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hyperlink" Target="https://www.bbc.com/news/world-us-canada-65461821" TargetMode="External"/><Relationship Id="rId2" Type="http://schemas.openxmlformats.org/officeDocument/2006/relationships/hyperlink" Target="https://www.cbp.gov/newsroom/stats/southwest-land-border-encounters" TargetMode="External"/><Relationship Id="rId1" Type="http://schemas.openxmlformats.org/officeDocument/2006/relationships/slideLayout" Target="../slideLayouts/slideLayout7.xml"/><Relationship Id="rId6" Type="http://schemas.openxmlformats.org/officeDocument/2006/relationships/hyperlink" Target="https://www.pewresearch.org/short-reads/2022/04/27/key-facts-about-title-42-the-pandemic-policy-that-has-reshaped-immigration-enforcement-at-u-s-mexico-border/" TargetMode="External"/><Relationship Id="rId5" Type="http://schemas.openxmlformats.org/officeDocument/2006/relationships/hyperlink" Target="https://www.npr.org/2022/04/24/1094070784/title-42-policy-meaning" TargetMode="External"/><Relationship Id="rId4" Type="http://schemas.openxmlformats.org/officeDocument/2006/relationships/hyperlink" Target="https://www.msn.com/en-us/news/us/el-paso-declares-state-of-emergency-before-title-42-ends/ar-AA1aByvH"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FBA0174-D838-CB33-27E2-998794641305}"/>
              </a:ext>
            </a:extLst>
          </p:cNvPr>
          <p:cNvSpPr txBox="1"/>
          <p:nvPr/>
        </p:nvSpPr>
        <p:spPr>
          <a:xfrm>
            <a:off x="1487837" y="790414"/>
            <a:ext cx="8880529" cy="2862322"/>
          </a:xfrm>
          <a:prstGeom prst="rect">
            <a:avLst/>
          </a:prstGeom>
          <a:noFill/>
        </p:spPr>
        <p:txBody>
          <a:bodyPr wrap="square" rtlCol="0">
            <a:spAutoFit/>
          </a:bodyPr>
          <a:lstStyle/>
          <a:p>
            <a:r>
              <a:rPr lang="en-US" sz="5400" b="1" dirty="0">
                <a:latin typeface="Algerian" panose="04020705040A02060702" pitchFamily="82" charset="0"/>
              </a:rPr>
              <a:t>IMMIGRATION at Our Borders</a:t>
            </a:r>
          </a:p>
          <a:p>
            <a:endParaRPr lang="en-US" dirty="0"/>
          </a:p>
          <a:p>
            <a:r>
              <a:rPr lang="en-US" dirty="0"/>
              <a:t>Sources:</a:t>
            </a:r>
          </a:p>
          <a:p>
            <a:r>
              <a:rPr lang="en-US" dirty="0"/>
              <a:t>Bureau of Transportation Statistics (March 2013 thru March 2023)</a:t>
            </a:r>
          </a:p>
          <a:p>
            <a:r>
              <a:rPr lang="en-US" dirty="0"/>
              <a:t>U.S. Customs and Border Protection (2020-March 2023)</a:t>
            </a:r>
          </a:p>
        </p:txBody>
      </p:sp>
      <p:pic>
        <p:nvPicPr>
          <p:cNvPr id="1026" name="Picture 2">
            <a:extLst>
              <a:ext uri="{FF2B5EF4-FFF2-40B4-BE49-F238E27FC236}">
                <a16:creationId xmlns:a16="http://schemas.microsoft.com/office/drawing/2014/main" id="{4688D0AF-DAA1-0CA3-2333-31875671D4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1999"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8B0BB76-F91F-9E35-AAF1-8520E5DF6572}"/>
              </a:ext>
            </a:extLst>
          </p:cNvPr>
          <p:cNvSpPr txBox="1"/>
          <p:nvPr/>
        </p:nvSpPr>
        <p:spPr>
          <a:xfrm>
            <a:off x="947231" y="5143703"/>
            <a:ext cx="6167336" cy="1569660"/>
          </a:xfrm>
          <a:prstGeom prst="rect">
            <a:avLst/>
          </a:prstGeom>
          <a:noFill/>
        </p:spPr>
        <p:txBody>
          <a:bodyPr wrap="square" rtlCol="0">
            <a:spAutoFit/>
          </a:bodyPr>
          <a:lstStyle/>
          <a:p>
            <a:r>
              <a:rPr lang="en-US" sz="3600" b="1" dirty="0">
                <a:solidFill>
                  <a:schemeClr val="accent1"/>
                </a:solidFill>
              </a:rPr>
              <a:t>Migration at our U.S. Borders</a:t>
            </a:r>
          </a:p>
          <a:p>
            <a:pPr algn="r"/>
            <a:r>
              <a:rPr lang="en-US" sz="2400" b="1" dirty="0">
                <a:solidFill>
                  <a:schemeClr val="accent1"/>
                </a:solidFill>
              </a:rPr>
              <a:t>Rosana Infante</a:t>
            </a:r>
          </a:p>
        </p:txBody>
      </p:sp>
    </p:spTree>
    <p:extLst>
      <p:ext uri="{BB962C8B-B14F-4D97-AF65-F5344CB8AC3E}">
        <p14:creationId xmlns:p14="http://schemas.microsoft.com/office/powerpoint/2010/main" val="9368862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D2B8AAF-4B02-B5DF-0F2F-A4A4781467AA}"/>
              </a:ext>
            </a:extLst>
          </p:cNvPr>
          <p:cNvPicPr>
            <a:picLocks noChangeAspect="1"/>
          </p:cNvPicPr>
          <p:nvPr/>
        </p:nvPicPr>
        <p:blipFill>
          <a:blip r:embed="rId3"/>
          <a:stretch>
            <a:fillRect/>
          </a:stretch>
        </p:blipFill>
        <p:spPr>
          <a:xfrm>
            <a:off x="0" y="470570"/>
            <a:ext cx="12221183" cy="5916859"/>
          </a:xfrm>
          <a:prstGeom prst="rect">
            <a:avLst/>
          </a:prstGeom>
        </p:spPr>
      </p:pic>
    </p:spTree>
    <p:extLst>
      <p:ext uri="{BB962C8B-B14F-4D97-AF65-F5344CB8AC3E}">
        <p14:creationId xmlns:p14="http://schemas.microsoft.com/office/powerpoint/2010/main" val="34108469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3796C63-C332-2A9E-680B-792BD9881D82}"/>
              </a:ext>
            </a:extLst>
          </p:cNvPr>
          <p:cNvPicPr>
            <a:picLocks noChangeAspect="1"/>
          </p:cNvPicPr>
          <p:nvPr/>
        </p:nvPicPr>
        <p:blipFill>
          <a:blip r:embed="rId3"/>
          <a:stretch>
            <a:fillRect/>
          </a:stretch>
        </p:blipFill>
        <p:spPr>
          <a:xfrm>
            <a:off x="0" y="533238"/>
            <a:ext cx="12192000" cy="5791524"/>
          </a:xfrm>
          <a:prstGeom prst="rect">
            <a:avLst/>
          </a:prstGeom>
        </p:spPr>
      </p:pic>
    </p:spTree>
    <p:extLst>
      <p:ext uri="{BB962C8B-B14F-4D97-AF65-F5344CB8AC3E}">
        <p14:creationId xmlns:p14="http://schemas.microsoft.com/office/powerpoint/2010/main" val="15176754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70F129B-3F72-A434-65B6-620CACFDFE00}"/>
              </a:ext>
            </a:extLst>
          </p:cNvPr>
          <p:cNvPicPr>
            <a:picLocks noChangeAspect="1"/>
          </p:cNvPicPr>
          <p:nvPr/>
        </p:nvPicPr>
        <p:blipFill>
          <a:blip r:embed="rId3"/>
          <a:stretch>
            <a:fillRect/>
          </a:stretch>
        </p:blipFill>
        <p:spPr>
          <a:xfrm>
            <a:off x="0" y="389106"/>
            <a:ext cx="12192000" cy="6186792"/>
          </a:xfrm>
          <a:prstGeom prst="rect">
            <a:avLst/>
          </a:prstGeom>
        </p:spPr>
      </p:pic>
    </p:spTree>
    <p:extLst>
      <p:ext uri="{BB962C8B-B14F-4D97-AF65-F5344CB8AC3E}">
        <p14:creationId xmlns:p14="http://schemas.microsoft.com/office/powerpoint/2010/main" val="15087340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804ABFF-9FCD-667D-CB7A-519235D00E45}"/>
              </a:ext>
            </a:extLst>
          </p:cNvPr>
          <p:cNvPicPr>
            <a:picLocks noChangeAspect="1"/>
          </p:cNvPicPr>
          <p:nvPr/>
        </p:nvPicPr>
        <p:blipFill>
          <a:blip r:embed="rId3"/>
          <a:stretch>
            <a:fillRect/>
          </a:stretch>
        </p:blipFill>
        <p:spPr>
          <a:xfrm>
            <a:off x="65628" y="473439"/>
            <a:ext cx="12126372" cy="5741702"/>
          </a:xfrm>
          <a:prstGeom prst="rect">
            <a:avLst/>
          </a:prstGeom>
        </p:spPr>
      </p:pic>
    </p:spTree>
    <p:extLst>
      <p:ext uri="{BB962C8B-B14F-4D97-AF65-F5344CB8AC3E}">
        <p14:creationId xmlns:p14="http://schemas.microsoft.com/office/powerpoint/2010/main" val="38017006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63F876A-50F8-34DD-3F93-CE7D36C72F73}"/>
              </a:ext>
            </a:extLst>
          </p:cNvPr>
          <p:cNvPicPr>
            <a:picLocks noChangeAspect="1"/>
          </p:cNvPicPr>
          <p:nvPr/>
        </p:nvPicPr>
        <p:blipFill>
          <a:blip r:embed="rId3"/>
          <a:stretch>
            <a:fillRect/>
          </a:stretch>
        </p:blipFill>
        <p:spPr>
          <a:xfrm>
            <a:off x="0" y="549255"/>
            <a:ext cx="12192000" cy="5759490"/>
          </a:xfrm>
          <a:prstGeom prst="rect">
            <a:avLst/>
          </a:prstGeom>
        </p:spPr>
      </p:pic>
    </p:spTree>
    <p:extLst>
      <p:ext uri="{BB962C8B-B14F-4D97-AF65-F5344CB8AC3E}">
        <p14:creationId xmlns:p14="http://schemas.microsoft.com/office/powerpoint/2010/main" val="12777252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208DF97-3EA9-10BC-2900-174A48F670AB}"/>
              </a:ext>
            </a:extLst>
          </p:cNvPr>
          <p:cNvPicPr>
            <a:picLocks noChangeAspect="1"/>
          </p:cNvPicPr>
          <p:nvPr/>
        </p:nvPicPr>
        <p:blipFill>
          <a:blip r:embed="rId3"/>
          <a:stretch>
            <a:fillRect/>
          </a:stretch>
        </p:blipFill>
        <p:spPr>
          <a:xfrm>
            <a:off x="0" y="346230"/>
            <a:ext cx="12192000" cy="6205490"/>
          </a:xfrm>
          <a:prstGeom prst="rect">
            <a:avLst/>
          </a:prstGeom>
        </p:spPr>
      </p:pic>
    </p:spTree>
    <p:extLst>
      <p:ext uri="{BB962C8B-B14F-4D97-AF65-F5344CB8AC3E}">
        <p14:creationId xmlns:p14="http://schemas.microsoft.com/office/powerpoint/2010/main" val="33703331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B8F6986-8CEE-49B2-92ED-07E676559682}"/>
              </a:ext>
            </a:extLst>
          </p:cNvPr>
          <p:cNvSpPr txBox="1">
            <a:spLocks/>
          </p:cNvSpPr>
          <p:nvPr/>
        </p:nvSpPr>
        <p:spPr>
          <a:xfrm>
            <a:off x="71023" y="1834215"/>
            <a:ext cx="5920664" cy="4247317"/>
          </a:xfrm>
          <a:prstGeom prst="rect">
            <a:avLst/>
          </a:prstGeom>
          <a:noFill/>
        </p:spPr>
        <p:txBody>
          <a:bodyPr wrap="square" rtlCol="0">
            <a:spAutoFit/>
          </a:bodyPr>
          <a:lstStyle/>
          <a:p>
            <a:r>
              <a:rPr lang="en-US" dirty="0">
                <a:latin typeface="Amasis MT Pro Medium" panose="02040604050005020304" pitchFamily="18" charset="0"/>
              </a:rPr>
              <a:t>Data shows that:</a:t>
            </a:r>
          </a:p>
          <a:p>
            <a:endParaRPr lang="en-US" dirty="0">
              <a:latin typeface="Amasis MT Pro Medium" panose="02040604050005020304" pitchFamily="18" charset="0"/>
            </a:endParaRPr>
          </a:p>
          <a:p>
            <a:pPr marL="285750" indent="-285750">
              <a:buFont typeface="Wingdings" panose="05000000000000000000" pitchFamily="2" charset="2"/>
              <a:buChar char="q"/>
            </a:pPr>
            <a:r>
              <a:rPr lang="en-US" dirty="0">
                <a:latin typeface="Amasis MT Pro Medium" panose="02040604050005020304" pitchFamily="18" charset="0"/>
              </a:rPr>
              <a:t>Migrant encounters increased at a rapid rate of 419% since 2020</a:t>
            </a:r>
          </a:p>
          <a:p>
            <a:pPr marL="285750" indent="-285750">
              <a:buFont typeface="Wingdings" panose="05000000000000000000" pitchFamily="2" charset="2"/>
              <a:buChar char="q"/>
            </a:pPr>
            <a:r>
              <a:rPr lang="en-US" dirty="0">
                <a:latin typeface="Amasis MT Pro Medium" panose="02040604050005020304" pitchFamily="18" charset="0"/>
              </a:rPr>
              <a:t>Single adults accounted for 63% of encounters</a:t>
            </a:r>
          </a:p>
          <a:p>
            <a:pPr marL="285750" indent="-285750">
              <a:buFont typeface="Wingdings" panose="05000000000000000000" pitchFamily="2" charset="2"/>
              <a:buChar char="q"/>
            </a:pPr>
            <a:r>
              <a:rPr lang="en-US" dirty="0">
                <a:latin typeface="Amasis MT Pro Medium" panose="02040604050005020304" pitchFamily="18" charset="0"/>
              </a:rPr>
              <a:t>Citizens of Mexico accounted for 36% of encounters, and citizens of the Northern Triangle (Guatemala, Honduras, El Salvador) accounted for 35.56%</a:t>
            </a:r>
          </a:p>
          <a:p>
            <a:pPr marL="285750" indent="-285750">
              <a:buFont typeface="Wingdings" panose="05000000000000000000" pitchFamily="2" charset="2"/>
              <a:buChar char="q"/>
            </a:pPr>
            <a:r>
              <a:rPr lang="en-US" sz="1800" dirty="0">
                <a:effectLst/>
                <a:latin typeface="Amasis MT Pro Medium" panose="02040604050005020304" pitchFamily="18" charset="0"/>
                <a:ea typeface="Calibri" panose="020F0502020204030204" pitchFamily="34" charset="0"/>
              </a:rPr>
              <a:t>Border Patrol retained discretion over how to process migrants, but from April 2020 – December 2021, 61% resulted in expulsions under Title 42</a:t>
            </a:r>
          </a:p>
          <a:p>
            <a:pPr marL="285750" indent="-285750">
              <a:buFont typeface="Wingdings" panose="05000000000000000000" pitchFamily="2" charset="2"/>
              <a:buChar char="q"/>
            </a:pPr>
            <a:r>
              <a:rPr lang="en-US" dirty="0">
                <a:latin typeface="Amasis MT Pro Medium" panose="02040604050005020304" pitchFamily="18" charset="0"/>
                <a:ea typeface="Calibri" panose="020F0502020204030204" pitchFamily="34" charset="0"/>
              </a:rPr>
              <a:t>Encounters with single adults mostly resulted in expulsion or apprehension</a:t>
            </a:r>
            <a:endParaRPr lang="en-US" sz="1800" dirty="0">
              <a:effectLst/>
              <a:latin typeface="Amasis MT Pro Medium" panose="02040604050005020304" pitchFamily="18" charset="0"/>
              <a:ea typeface="Calibri" panose="020F0502020204030204" pitchFamily="34" charset="0"/>
            </a:endParaRPr>
          </a:p>
          <a:p>
            <a:pPr marL="285750" indent="-285750">
              <a:buFont typeface="Wingdings" panose="05000000000000000000" pitchFamily="2" charset="2"/>
              <a:buChar char="q"/>
            </a:pPr>
            <a:r>
              <a:rPr lang="en-US" dirty="0">
                <a:latin typeface="Amasis MT Pro Medium" panose="02040604050005020304" pitchFamily="18" charset="0"/>
                <a:ea typeface="Calibri" panose="020F0502020204030204" pitchFamily="34" charset="0"/>
              </a:rPr>
              <a:t>Encounters with citizens from the Northern Triangle countries and Mexico mostly resulted in expulsions  </a:t>
            </a:r>
          </a:p>
        </p:txBody>
      </p:sp>
      <p:pic>
        <p:nvPicPr>
          <p:cNvPr id="4" name="Picture 3" descr="A picture containing road, outdoor, person, tree&#10;&#10;Description automatically generated">
            <a:extLst>
              <a:ext uri="{FF2B5EF4-FFF2-40B4-BE49-F238E27FC236}">
                <a16:creationId xmlns:a16="http://schemas.microsoft.com/office/drawing/2014/main" id="{5F4CD828-1306-97D3-C9FA-478407DF5374}"/>
              </a:ext>
            </a:extLst>
          </p:cNvPr>
          <p:cNvPicPr>
            <a:picLocks noChangeAspect="1"/>
          </p:cNvPicPr>
          <p:nvPr/>
        </p:nvPicPr>
        <p:blipFill rotWithShape="1">
          <a:blip r:embed="rId3">
            <a:extLst>
              <a:ext uri="{28A0092B-C50C-407E-A947-70E740481C1C}">
                <a14:useLocalDpi xmlns:a14="http://schemas.microsoft.com/office/drawing/2010/main" val="0"/>
              </a:ext>
            </a:extLst>
          </a:blip>
          <a:srcRect t="12949" b="4613"/>
          <a:stretch/>
        </p:blipFill>
        <p:spPr>
          <a:xfrm>
            <a:off x="5977814" y="2015371"/>
            <a:ext cx="6214186" cy="3943350"/>
          </a:xfrm>
          <a:prstGeom prst="rect">
            <a:avLst/>
          </a:prstGeom>
          <a:ln>
            <a:noFill/>
          </a:ln>
          <a:effectLst/>
        </p:spPr>
      </p:pic>
      <p:sp>
        <p:nvSpPr>
          <p:cNvPr id="5" name="TextBox 4">
            <a:extLst>
              <a:ext uri="{FF2B5EF4-FFF2-40B4-BE49-F238E27FC236}">
                <a16:creationId xmlns:a16="http://schemas.microsoft.com/office/drawing/2014/main" id="{ED865CC9-B4E9-AB92-F88E-73BB281D33D6}"/>
              </a:ext>
            </a:extLst>
          </p:cNvPr>
          <p:cNvSpPr txBox="1"/>
          <p:nvPr/>
        </p:nvSpPr>
        <p:spPr>
          <a:xfrm>
            <a:off x="71023" y="788074"/>
            <a:ext cx="10493404" cy="923330"/>
          </a:xfrm>
          <a:prstGeom prst="rect">
            <a:avLst/>
          </a:prstGeom>
          <a:noFill/>
        </p:spPr>
        <p:txBody>
          <a:bodyPr wrap="square" rtlCol="0">
            <a:spAutoFit/>
          </a:bodyPr>
          <a:lstStyle/>
          <a:p>
            <a:r>
              <a:rPr lang="en-US" dirty="0">
                <a:latin typeface="Amasis MT Pro Medium" panose="02040604050005020304" pitchFamily="18" charset="0"/>
              </a:rPr>
              <a:t>Migrants want to come to the U.S.A. looking for a better way of life due to economics, violence, and political problems in their countries.  These driving forces have not changed, and many have gotten worse since 2020.</a:t>
            </a:r>
            <a:endParaRPr lang="en-US" sz="2000" dirty="0">
              <a:latin typeface="Amasis MT Pro Medium" panose="02040604050005020304" pitchFamily="18" charset="0"/>
            </a:endParaRPr>
          </a:p>
        </p:txBody>
      </p:sp>
      <p:sp>
        <p:nvSpPr>
          <p:cNvPr id="6" name="TextBox 5">
            <a:extLst>
              <a:ext uri="{FF2B5EF4-FFF2-40B4-BE49-F238E27FC236}">
                <a16:creationId xmlns:a16="http://schemas.microsoft.com/office/drawing/2014/main" id="{273D769B-B349-CD83-7A45-429E7DF5C513}"/>
              </a:ext>
            </a:extLst>
          </p:cNvPr>
          <p:cNvSpPr txBox="1"/>
          <p:nvPr/>
        </p:nvSpPr>
        <p:spPr>
          <a:xfrm>
            <a:off x="3453414" y="221942"/>
            <a:ext cx="4758431" cy="523220"/>
          </a:xfrm>
          <a:prstGeom prst="rect">
            <a:avLst/>
          </a:prstGeom>
          <a:noFill/>
        </p:spPr>
        <p:txBody>
          <a:bodyPr wrap="square" rtlCol="0">
            <a:spAutoFit/>
          </a:bodyPr>
          <a:lstStyle/>
          <a:p>
            <a:pPr algn="ctr"/>
            <a:r>
              <a:rPr lang="en-US" sz="2800" dirty="0">
                <a:latin typeface="Amasis MT Pro Medium" panose="02040604050005020304" pitchFamily="18" charset="0"/>
              </a:rPr>
              <a:t>Conclusion</a:t>
            </a:r>
            <a:endParaRPr lang="en-US" dirty="0"/>
          </a:p>
        </p:txBody>
      </p:sp>
    </p:spTree>
    <p:extLst>
      <p:ext uri="{BB962C8B-B14F-4D97-AF65-F5344CB8AC3E}">
        <p14:creationId xmlns:p14="http://schemas.microsoft.com/office/powerpoint/2010/main" val="2545978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road, outdoor, person, tree&#10;&#10;Description automatically generated">
            <a:extLst>
              <a:ext uri="{FF2B5EF4-FFF2-40B4-BE49-F238E27FC236}">
                <a16:creationId xmlns:a16="http://schemas.microsoft.com/office/drawing/2014/main" id="{BC07B0D0-3DF8-0890-D724-E4D402E99F89}"/>
              </a:ext>
            </a:extLst>
          </p:cNvPr>
          <p:cNvPicPr>
            <a:picLocks noChangeAspect="1"/>
          </p:cNvPicPr>
          <p:nvPr/>
        </p:nvPicPr>
        <p:blipFill rotWithShape="1">
          <a:blip r:embed="rId3">
            <a:extLst>
              <a:ext uri="{28A0092B-C50C-407E-A947-70E740481C1C}">
                <a14:useLocalDpi xmlns:a14="http://schemas.microsoft.com/office/drawing/2010/main" val="0"/>
              </a:ext>
            </a:extLst>
          </a:blip>
          <a:srcRect t="12949" b="4613"/>
          <a:stretch/>
        </p:blipFill>
        <p:spPr>
          <a:xfrm>
            <a:off x="5548544" y="1234056"/>
            <a:ext cx="6568237" cy="4168021"/>
          </a:xfrm>
          <a:prstGeom prst="rect">
            <a:avLst/>
          </a:prstGeom>
          <a:ln>
            <a:noFill/>
          </a:ln>
          <a:effectLst/>
        </p:spPr>
      </p:pic>
      <p:sp>
        <p:nvSpPr>
          <p:cNvPr id="4" name="TextBox 3">
            <a:extLst>
              <a:ext uri="{FF2B5EF4-FFF2-40B4-BE49-F238E27FC236}">
                <a16:creationId xmlns:a16="http://schemas.microsoft.com/office/drawing/2014/main" id="{F5D46E91-0D2F-60E9-1E47-71D94C694742}"/>
              </a:ext>
            </a:extLst>
          </p:cNvPr>
          <p:cNvSpPr txBox="1"/>
          <p:nvPr/>
        </p:nvSpPr>
        <p:spPr>
          <a:xfrm>
            <a:off x="301841" y="948186"/>
            <a:ext cx="5246703" cy="4739759"/>
          </a:xfrm>
          <a:prstGeom prst="rect">
            <a:avLst/>
          </a:prstGeom>
          <a:noFill/>
        </p:spPr>
        <p:txBody>
          <a:bodyPr wrap="square" rtlCol="0">
            <a:spAutoFit/>
          </a:bodyPr>
          <a:lstStyle/>
          <a:p>
            <a:r>
              <a:rPr lang="en-US" sz="2800" dirty="0">
                <a:latin typeface="Amasis MT Pro Medium" panose="02040604050005020304" pitchFamily="18" charset="0"/>
              </a:rPr>
              <a:t>NEXT STEPS</a:t>
            </a:r>
          </a:p>
          <a:p>
            <a:endParaRPr lang="en-US" dirty="0">
              <a:latin typeface="Amasis MT Pro Medium" panose="02040604050005020304" pitchFamily="18" charset="0"/>
            </a:endParaRPr>
          </a:p>
          <a:p>
            <a:pPr marL="285750" indent="-285750">
              <a:buFont typeface="Wingdings" panose="05000000000000000000" pitchFamily="2" charset="2"/>
              <a:buChar char="q"/>
            </a:pPr>
            <a:r>
              <a:rPr lang="en-US" sz="2000" dirty="0">
                <a:latin typeface="Amasis MT Pro Medium" panose="02040604050005020304" pitchFamily="18" charset="0"/>
              </a:rPr>
              <a:t>Federal government financial aid for the states that are taking the financial brunt of providing shelter, food, and medical aid to asylum-seeking migrants</a:t>
            </a:r>
          </a:p>
          <a:p>
            <a:pPr marL="285750" indent="-285750">
              <a:buFont typeface="Wingdings" panose="05000000000000000000" pitchFamily="2" charset="2"/>
              <a:buChar char="q"/>
            </a:pPr>
            <a:endParaRPr lang="en-US" sz="2000" dirty="0">
              <a:latin typeface="Amasis MT Pro Medium" panose="02040604050005020304" pitchFamily="18" charset="0"/>
            </a:endParaRPr>
          </a:p>
          <a:p>
            <a:pPr marL="285750" indent="-285750">
              <a:buFont typeface="Wingdings" panose="05000000000000000000" pitchFamily="2" charset="2"/>
              <a:buChar char="q"/>
            </a:pPr>
            <a:r>
              <a:rPr lang="en-US" sz="2000" dirty="0">
                <a:latin typeface="Amasis MT Pro Medium" panose="02040604050005020304" pitchFamily="18" charset="0"/>
              </a:rPr>
              <a:t>New proactive immigration law that addresses the migrant influx at our U.S. Borders swiftly</a:t>
            </a:r>
          </a:p>
          <a:p>
            <a:pPr marL="285750" indent="-285750">
              <a:buFont typeface="Wingdings" panose="05000000000000000000" pitchFamily="2" charset="2"/>
              <a:buChar char="q"/>
            </a:pPr>
            <a:endParaRPr lang="en-US" sz="2000" dirty="0">
              <a:latin typeface="Amasis MT Pro Medium" panose="02040604050005020304" pitchFamily="18" charset="0"/>
            </a:endParaRPr>
          </a:p>
          <a:p>
            <a:pPr marL="285750" indent="-285750">
              <a:buFont typeface="Wingdings" panose="05000000000000000000" pitchFamily="2" charset="2"/>
              <a:buChar char="q"/>
            </a:pPr>
            <a:r>
              <a:rPr lang="en-US" sz="2000" dirty="0">
                <a:latin typeface="Amasis MT Pro Medium" panose="02040604050005020304" pitchFamily="18" charset="0"/>
              </a:rPr>
              <a:t>Asylum-seeking requests via CBP One should be required for all, not only adults</a:t>
            </a:r>
          </a:p>
          <a:p>
            <a:pPr marL="285750" indent="-285750">
              <a:buFont typeface="Wingdings" panose="05000000000000000000" pitchFamily="2" charset="2"/>
              <a:buChar char="q"/>
            </a:pPr>
            <a:endParaRPr lang="en-US" sz="2000" dirty="0">
              <a:latin typeface="Amasis MT Pro Medium" panose="02040604050005020304" pitchFamily="18" charset="0"/>
            </a:endParaRPr>
          </a:p>
          <a:p>
            <a:pPr marL="285750" indent="-285750">
              <a:buFont typeface="Wingdings" panose="05000000000000000000" pitchFamily="2" charset="2"/>
              <a:buChar char="q"/>
            </a:pPr>
            <a:endParaRPr lang="en-US" sz="1600" dirty="0">
              <a:latin typeface="Amasis MT Pro Medium" panose="02040604050005020304" pitchFamily="18" charset="0"/>
            </a:endParaRPr>
          </a:p>
        </p:txBody>
      </p:sp>
    </p:spTree>
    <p:extLst>
      <p:ext uri="{BB962C8B-B14F-4D97-AF65-F5344CB8AC3E}">
        <p14:creationId xmlns:p14="http://schemas.microsoft.com/office/powerpoint/2010/main" val="2460021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4DBB29A-13FB-135A-9EEC-5F973DB2A7AA}"/>
              </a:ext>
            </a:extLst>
          </p:cNvPr>
          <p:cNvSpPr txBox="1"/>
          <p:nvPr/>
        </p:nvSpPr>
        <p:spPr>
          <a:xfrm>
            <a:off x="540891" y="258192"/>
            <a:ext cx="10089009" cy="5570756"/>
          </a:xfrm>
          <a:prstGeom prst="rect">
            <a:avLst/>
          </a:prstGeom>
          <a:noFill/>
        </p:spPr>
        <p:txBody>
          <a:bodyPr wrap="square" rtlCol="0">
            <a:spAutoFit/>
          </a:bodyPr>
          <a:lstStyle/>
          <a:p>
            <a:pPr algn="ctr"/>
            <a:r>
              <a:rPr lang="en-US" sz="3200" dirty="0">
                <a:latin typeface="Amasis MT Pro Medium" panose="02040604050005020304" pitchFamily="18" charset="0"/>
              </a:rPr>
              <a:t>Sources</a:t>
            </a:r>
          </a:p>
          <a:p>
            <a:endParaRPr lang="en-US" sz="2400" dirty="0">
              <a:latin typeface="Amasis MT Pro Medium" panose="02040604050005020304" pitchFamily="18" charset="0"/>
            </a:endParaRPr>
          </a:p>
          <a:p>
            <a:r>
              <a:rPr lang="en-US" sz="2800" u="sng" dirty="0">
                <a:latin typeface="Amasis MT Pro Medium" panose="02040604050005020304" pitchFamily="18" charset="0"/>
              </a:rPr>
              <a:t>Dataset</a:t>
            </a:r>
            <a:endParaRPr lang="en-US" sz="2400" u="sng" dirty="0">
              <a:latin typeface="Amasis MT Pro Medium" panose="02040604050005020304" pitchFamily="18" charset="0"/>
            </a:endParaRPr>
          </a:p>
          <a:p>
            <a:pPr lvl="1"/>
            <a:r>
              <a:rPr lang="en-US" sz="2400" dirty="0">
                <a:solidFill>
                  <a:schemeClr val="tx1">
                    <a:lumMod val="95000"/>
                  </a:schemeClr>
                </a:solidFill>
                <a:latin typeface="Amasis MT Pro Medium" panose="02040604050005020304" pitchFamily="18" charset="0"/>
                <a:hlinkClick r:id="rId2">
                  <a:extLst>
                    <a:ext uri="{A12FA001-AC4F-418D-AE19-62706E023703}">
                      <ahyp:hlinkClr xmlns:ahyp="http://schemas.microsoft.com/office/drawing/2018/hyperlinkcolor" val="tx"/>
                    </a:ext>
                  </a:extLst>
                </a:hlinkClick>
              </a:rPr>
              <a:t>Southwest Land Border Encounters | U.S. Customs and Border Protection (cbp.gov)</a:t>
            </a:r>
            <a:endParaRPr lang="en-US" sz="2400" dirty="0">
              <a:solidFill>
                <a:schemeClr val="tx1">
                  <a:lumMod val="95000"/>
                </a:schemeClr>
              </a:solidFill>
              <a:latin typeface="Amasis MT Pro Medium" panose="02040604050005020304" pitchFamily="18" charset="0"/>
            </a:endParaRPr>
          </a:p>
          <a:p>
            <a:endParaRPr lang="en-US" sz="2800" dirty="0">
              <a:latin typeface="Amasis MT Pro Medium" panose="02040604050005020304" pitchFamily="18" charset="0"/>
            </a:endParaRPr>
          </a:p>
          <a:p>
            <a:r>
              <a:rPr lang="en-US" sz="2800" u="sng" dirty="0">
                <a:latin typeface="Amasis MT Pro Medium" panose="02040604050005020304" pitchFamily="18" charset="0"/>
              </a:rPr>
              <a:t>Articles</a:t>
            </a:r>
          </a:p>
          <a:p>
            <a:pPr marL="548640" marR="0">
              <a:spcBef>
                <a:spcPts val="0"/>
              </a:spcBef>
              <a:spcAft>
                <a:spcPts val="0"/>
              </a:spcAft>
            </a:pPr>
            <a:r>
              <a:rPr lang="en-US" sz="2400" u="sng" dirty="0">
                <a:effectLst/>
                <a:latin typeface="Amasis MT Pro Medium" panose="02040604050005020304" pitchFamily="18" charset="0"/>
                <a:ea typeface="Arial" panose="020B0604020202020204" pitchFamily="34" charset="0"/>
                <a:hlinkClick r:id="rId3">
                  <a:extLst>
                    <a:ext uri="{A12FA001-AC4F-418D-AE19-62706E023703}">
                      <ahyp:hlinkClr xmlns:ahyp="http://schemas.microsoft.com/office/drawing/2018/hyperlinkcolor" val="tx"/>
                    </a:ext>
                  </a:extLst>
                </a:hlinkClick>
              </a:rPr>
              <a:t>Title 42: 1,500 US troops to be deployed to southern border - BBC News</a:t>
            </a:r>
            <a:endParaRPr lang="en-US" sz="2400" dirty="0">
              <a:effectLst/>
              <a:latin typeface="Amasis MT Pro Medium" panose="02040604050005020304" pitchFamily="18" charset="0"/>
              <a:ea typeface="Arial" panose="020B0604020202020204" pitchFamily="34" charset="0"/>
            </a:endParaRPr>
          </a:p>
          <a:p>
            <a:pPr marL="548640" marR="0">
              <a:spcBef>
                <a:spcPts val="0"/>
              </a:spcBef>
              <a:spcAft>
                <a:spcPts val="0"/>
              </a:spcAft>
            </a:pPr>
            <a:r>
              <a:rPr lang="en-US" sz="2400" u="sng" dirty="0">
                <a:effectLst/>
                <a:latin typeface="Amasis MT Pro Medium" panose="02040604050005020304" pitchFamily="18" charset="0"/>
                <a:ea typeface="Arial" panose="020B0604020202020204" pitchFamily="34" charset="0"/>
                <a:hlinkClick r:id="rId4">
                  <a:extLst>
                    <a:ext uri="{A12FA001-AC4F-418D-AE19-62706E023703}">
                      <ahyp:hlinkClr xmlns:ahyp="http://schemas.microsoft.com/office/drawing/2018/hyperlinkcolor" val="tx"/>
                    </a:ext>
                  </a:extLst>
                </a:hlinkClick>
              </a:rPr>
              <a:t>El Paso declares state of emergency before Title 42 ends (msn.com)</a:t>
            </a:r>
            <a:endParaRPr lang="en-US" sz="2400" dirty="0">
              <a:effectLst/>
              <a:latin typeface="Amasis MT Pro Medium" panose="02040604050005020304" pitchFamily="18" charset="0"/>
              <a:ea typeface="Arial" panose="020B0604020202020204" pitchFamily="34" charset="0"/>
            </a:endParaRPr>
          </a:p>
          <a:p>
            <a:pPr marL="548640" marR="0">
              <a:spcBef>
                <a:spcPts val="0"/>
              </a:spcBef>
              <a:spcAft>
                <a:spcPts val="0"/>
              </a:spcAft>
            </a:pPr>
            <a:r>
              <a:rPr lang="en-US" sz="2400" u="sng" dirty="0">
                <a:effectLst/>
                <a:latin typeface="Amasis MT Pro Medium" panose="02040604050005020304" pitchFamily="18" charset="0"/>
                <a:ea typeface="Arial" panose="020B0604020202020204" pitchFamily="34" charset="0"/>
                <a:hlinkClick r:id="rId5">
                  <a:extLst>
                    <a:ext uri="{A12FA001-AC4F-418D-AE19-62706E023703}">
                      <ahyp:hlinkClr xmlns:ahyp="http://schemas.microsoft.com/office/drawing/2018/hyperlinkcolor" val="tx"/>
                    </a:ext>
                  </a:extLst>
                </a:hlinkClick>
              </a:rPr>
              <a:t>Title 42 explained: What to know about the Trump-era policy : NPR</a:t>
            </a:r>
            <a:endParaRPr lang="en-US" sz="2400" dirty="0">
              <a:effectLst/>
              <a:latin typeface="Amasis MT Pro Medium" panose="02040604050005020304" pitchFamily="18" charset="0"/>
              <a:ea typeface="Arial" panose="020B0604020202020204" pitchFamily="34" charset="0"/>
            </a:endParaRPr>
          </a:p>
          <a:p>
            <a:pPr marL="548640" marR="0">
              <a:spcBef>
                <a:spcPts val="0"/>
              </a:spcBef>
              <a:spcAft>
                <a:spcPts val="0"/>
              </a:spcAft>
            </a:pPr>
            <a:r>
              <a:rPr lang="en-US" sz="2400" u="sng" dirty="0">
                <a:effectLst/>
                <a:latin typeface="Amasis MT Pro Medium" panose="02040604050005020304" pitchFamily="18" charset="0"/>
                <a:ea typeface="Arial" panose="020B0604020202020204" pitchFamily="34" charset="0"/>
                <a:hlinkClick r:id="rId6">
                  <a:extLst>
                    <a:ext uri="{A12FA001-AC4F-418D-AE19-62706E023703}">
                      <ahyp:hlinkClr xmlns:ahyp="http://schemas.microsoft.com/office/drawing/2018/hyperlinkcolor" val="tx"/>
                    </a:ext>
                  </a:extLst>
                </a:hlinkClick>
              </a:rPr>
              <a:t>Title 42 and immigration enforcement at U.S.-Mexico border: Key facts | Pew Research Center</a:t>
            </a:r>
            <a:endParaRPr lang="en-US" sz="2400" dirty="0">
              <a:latin typeface="Amasis MT Pro Medium" panose="02040604050005020304" pitchFamily="18" charset="0"/>
            </a:endParaRPr>
          </a:p>
          <a:p>
            <a:endParaRPr lang="en-US" sz="2400" dirty="0">
              <a:latin typeface="Amasis MT Pro Medium" panose="02040604050005020304" pitchFamily="18" charset="0"/>
            </a:endParaRPr>
          </a:p>
        </p:txBody>
      </p:sp>
    </p:spTree>
    <p:extLst>
      <p:ext uri="{BB962C8B-B14F-4D97-AF65-F5344CB8AC3E}">
        <p14:creationId xmlns:p14="http://schemas.microsoft.com/office/powerpoint/2010/main" val="16624300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weapon, light&#10;&#10;Description automatically generated">
            <a:extLst>
              <a:ext uri="{FF2B5EF4-FFF2-40B4-BE49-F238E27FC236}">
                <a16:creationId xmlns:a16="http://schemas.microsoft.com/office/drawing/2014/main" id="{141532A9-4120-FD04-A4DF-494A31E9E9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00536" y="438150"/>
            <a:ext cx="2619375" cy="1743075"/>
          </a:xfrm>
          <a:prstGeom prst="rect">
            <a:avLst/>
          </a:prstGeom>
        </p:spPr>
      </p:pic>
      <p:pic>
        <p:nvPicPr>
          <p:cNvPr id="9" name="Picture 8" descr="Text&#10;&#10;Description automatically generated">
            <a:extLst>
              <a:ext uri="{FF2B5EF4-FFF2-40B4-BE49-F238E27FC236}">
                <a16:creationId xmlns:a16="http://schemas.microsoft.com/office/drawing/2014/main" id="{BA54FDEC-D796-6419-D942-09395B27F1F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3790" y="2543175"/>
            <a:ext cx="2971800" cy="1543050"/>
          </a:xfrm>
          <a:prstGeom prst="rect">
            <a:avLst/>
          </a:prstGeom>
        </p:spPr>
      </p:pic>
      <p:pic>
        <p:nvPicPr>
          <p:cNvPr id="11" name="Picture 10" descr="A picture containing text, clipart&#10;&#10;Description automatically generated">
            <a:extLst>
              <a:ext uri="{FF2B5EF4-FFF2-40B4-BE49-F238E27FC236}">
                <a16:creationId xmlns:a16="http://schemas.microsoft.com/office/drawing/2014/main" id="{EA008E74-8253-1778-A54B-85B1F26BA7E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43910" y="2543175"/>
            <a:ext cx="3924300" cy="1162050"/>
          </a:xfrm>
          <a:prstGeom prst="rect">
            <a:avLst/>
          </a:prstGeom>
        </p:spPr>
      </p:pic>
      <p:sp>
        <p:nvSpPr>
          <p:cNvPr id="14" name="TextBox 13">
            <a:extLst>
              <a:ext uri="{FF2B5EF4-FFF2-40B4-BE49-F238E27FC236}">
                <a16:creationId xmlns:a16="http://schemas.microsoft.com/office/drawing/2014/main" id="{826B8248-2878-6A2C-EDDC-D8EC14ADE701}"/>
              </a:ext>
            </a:extLst>
          </p:cNvPr>
          <p:cNvSpPr txBox="1"/>
          <p:nvPr/>
        </p:nvSpPr>
        <p:spPr>
          <a:xfrm>
            <a:off x="3733800" y="4676776"/>
            <a:ext cx="4005261" cy="584775"/>
          </a:xfrm>
          <a:prstGeom prst="rect">
            <a:avLst/>
          </a:prstGeom>
          <a:noFill/>
        </p:spPr>
        <p:txBody>
          <a:bodyPr wrap="square" rtlCol="0">
            <a:spAutoFit/>
          </a:bodyPr>
          <a:lstStyle/>
          <a:p>
            <a:pPr algn="ctr"/>
            <a:r>
              <a:rPr lang="en-US" sz="3200" dirty="0"/>
              <a:t>DATA Analytics Team</a:t>
            </a:r>
          </a:p>
        </p:txBody>
      </p:sp>
      <p:sp>
        <p:nvSpPr>
          <p:cNvPr id="2" name="TextBox 1">
            <a:extLst>
              <a:ext uri="{FF2B5EF4-FFF2-40B4-BE49-F238E27FC236}">
                <a16:creationId xmlns:a16="http://schemas.microsoft.com/office/drawing/2014/main" id="{B7740D04-6897-5CE9-9430-E3A7C566F5F2}"/>
              </a:ext>
            </a:extLst>
          </p:cNvPr>
          <p:cNvSpPr txBox="1"/>
          <p:nvPr/>
        </p:nvSpPr>
        <p:spPr>
          <a:xfrm>
            <a:off x="3510116" y="5997677"/>
            <a:ext cx="4886632" cy="461665"/>
          </a:xfrm>
          <a:prstGeom prst="rect">
            <a:avLst/>
          </a:prstGeom>
          <a:noFill/>
        </p:spPr>
        <p:txBody>
          <a:bodyPr wrap="square" rtlCol="0">
            <a:spAutoFit/>
          </a:bodyPr>
          <a:lstStyle/>
          <a:p>
            <a:pPr algn="ctr"/>
            <a:r>
              <a:rPr lang="en-US" sz="2400" kern="1400" dirty="0">
                <a:effectLst/>
                <a:latin typeface="Amasis MT Pro Medium" panose="02040604050005020304" pitchFamily="18" charset="0"/>
                <a:ea typeface="Times New Roman" panose="02020603050405020304" pitchFamily="18" charset="0"/>
              </a:rPr>
              <a:t>linkedin.com/</a:t>
            </a:r>
            <a:r>
              <a:rPr lang="en-US" sz="2400" kern="1400" dirty="0" err="1">
                <a:effectLst/>
                <a:latin typeface="Amasis MT Pro Medium" panose="02040604050005020304" pitchFamily="18" charset="0"/>
                <a:ea typeface="Times New Roman" panose="02020603050405020304" pitchFamily="18" charset="0"/>
              </a:rPr>
              <a:t>rosanainfante</a:t>
            </a:r>
            <a:r>
              <a:rPr lang="en-US" sz="2400" kern="1400" dirty="0">
                <a:effectLst/>
                <a:latin typeface="Amasis MT Pro Medium" panose="02040604050005020304" pitchFamily="18" charset="0"/>
                <a:ea typeface="Times New Roman" panose="02020603050405020304" pitchFamily="18" charset="0"/>
              </a:rPr>
              <a:t> </a:t>
            </a:r>
            <a:endParaRPr lang="en-US" sz="2400" dirty="0">
              <a:latin typeface="Amasis MT Pro Medium" panose="02040604050005020304" pitchFamily="18" charset="0"/>
            </a:endParaRPr>
          </a:p>
        </p:txBody>
      </p:sp>
    </p:spTree>
    <p:extLst>
      <p:ext uri="{BB962C8B-B14F-4D97-AF65-F5344CB8AC3E}">
        <p14:creationId xmlns:p14="http://schemas.microsoft.com/office/powerpoint/2010/main" val="36148759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14CD91D-9EF5-46EA-FB0B-65AA8B9DEF09}"/>
              </a:ext>
            </a:extLst>
          </p:cNvPr>
          <p:cNvSpPr txBox="1"/>
          <p:nvPr/>
        </p:nvSpPr>
        <p:spPr>
          <a:xfrm>
            <a:off x="179039" y="764651"/>
            <a:ext cx="4283413" cy="5509200"/>
          </a:xfrm>
          <a:prstGeom prst="rect">
            <a:avLst/>
          </a:prstGeom>
          <a:noFill/>
        </p:spPr>
        <p:txBody>
          <a:bodyPr wrap="square" rtlCol="0">
            <a:spAutoFit/>
          </a:bodyPr>
          <a:lstStyle/>
          <a:p>
            <a:r>
              <a:rPr lang="en-US" sz="2200" dirty="0">
                <a:effectLst/>
                <a:latin typeface="Amasis MT Pro Medium" panose="02040604050005020304" pitchFamily="18" charset="0"/>
                <a:ea typeface="Calibri" panose="020F0502020204030204" pitchFamily="34" charset="0"/>
              </a:rPr>
              <a:t>As officials brace for the expected migrant influx after May 11</a:t>
            </a:r>
            <a:r>
              <a:rPr lang="en-US" sz="2200" baseline="30000" dirty="0">
                <a:effectLst/>
                <a:latin typeface="Amasis MT Pro Medium" panose="02040604050005020304" pitchFamily="18" charset="0"/>
                <a:ea typeface="Calibri" panose="020F0502020204030204" pitchFamily="34" charset="0"/>
              </a:rPr>
              <a:t>th</a:t>
            </a:r>
            <a:r>
              <a:rPr lang="en-US" sz="2200" dirty="0">
                <a:effectLst/>
                <a:latin typeface="Amasis MT Pro Medium" panose="02040604050005020304" pitchFamily="18" charset="0"/>
                <a:ea typeface="Calibri" panose="020F0502020204030204" pitchFamily="34" charset="0"/>
              </a:rPr>
              <a:t>:</a:t>
            </a:r>
          </a:p>
          <a:p>
            <a:endParaRPr lang="en-US" sz="2200" dirty="0">
              <a:latin typeface="Amasis MT Pro Medium" panose="02040604050005020304" pitchFamily="18" charset="0"/>
              <a:ea typeface="Calibri" panose="020F0502020204030204" pitchFamily="34" charset="0"/>
            </a:endParaRPr>
          </a:p>
          <a:p>
            <a:pPr marL="285750" indent="-285750">
              <a:buFont typeface="Wingdings" panose="05000000000000000000" pitchFamily="2" charset="2"/>
              <a:buChar char="q"/>
            </a:pPr>
            <a:r>
              <a:rPr lang="en-US" sz="2200" dirty="0">
                <a:effectLst/>
                <a:latin typeface="Amasis MT Pro Medium" panose="02040604050005020304" pitchFamily="18" charset="0"/>
                <a:ea typeface="Calibri" panose="020F0502020204030204" pitchFamily="34" charset="0"/>
              </a:rPr>
              <a:t>At the state level, El Paso and Brownsville in Texas, NYC and Rockland County have declared state of emergency</a:t>
            </a:r>
            <a:endParaRPr lang="en-US" sz="2200" dirty="0">
              <a:latin typeface="Amasis MT Pro Medium" panose="02040604050005020304" pitchFamily="18" charset="0"/>
              <a:ea typeface="Calibri" panose="020F0502020204030204" pitchFamily="34" charset="0"/>
            </a:endParaRPr>
          </a:p>
          <a:p>
            <a:pPr marL="285750" indent="-285750">
              <a:buFont typeface="Wingdings" panose="05000000000000000000" pitchFamily="2" charset="2"/>
              <a:buChar char="q"/>
            </a:pPr>
            <a:endParaRPr lang="en-US" sz="2200" b="1" dirty="0">
              <a:effectLst/>
              <a:latin typeface="Amasis MT Pro Medium" panose="02040604050005020304" pitchFamily="18" charset="0"/>
              <a:ea typeface="Calibri" panose="020F0502020204030204" pitchFamily="34" charset="0"/>
            </a:endParaRPr>
          </a:p>
          <a:p>
            <a:pPr marL="285750" indent="-285750">
              <a:buFont typeface="Wingdings" panose="05000000000000000000" pitchFamily="2" charset="2"/>
              <a:buChar char="q"/>
            </a:pPr>
            <a:r>
              <a:rPr lang="en-US" sz="2200" dirty="0">
                <a:effectLst/>
                <a:latin typeface="Amasis MT Pro Medium" panose="02040604050005020304" pitchFamily="18" charset="0"/>
                <a:ea typeface="Calibri" panose="020F0502020204030204" pitchFamily="34" charset="0"/>
              </a:rPr>
              <a:t>The Department of Homeland Security plans to put more law enforcement officials on the southern border, increase capacity to process new arrivals, and implement more COVID-19 vaccination efforts.  </a:t>
            </a:r>
          </a:p>
        </p:txBody>
      </p:sp>
      <p:pic>
        <p:nvPicPr>
          <p:cNvPr id="4" name="Picture 3" descr="A picture containing tree, road, outdoor, street&#10;&#10;Description automatically generated">
            <a:extLst>
              <a:ext uri="{FF2B5EF4-FFF2-40B4-BE49-F238E27FC236}">
                <a16:creationId xmlns:a16="http://schemas.microsoft.com/office/drawing/2014/main" id="{6294E826-7302-3400-ED22-CDD48A86E8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2465" y="764651"/>
            <a:ext cx="7469535" cy="4953754"/>
          </a:xfrm>
          <a:prstGeom prst="rect">
            <a:avLst/>
          </a:prstGeom>
        </p:spPr>
      </p:pic>
    </p:spTree>
    <p:extLst>
      <p:ext uri="{BB962C8B-B14F-4D97-AF65-F5344CB8AC3E}">
        <p14:creationId xmlns:p14="http://schemas.microsoft.com/office/powerpoint/2010/main" val="2651693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BEEAB5A-CCD5-7AC7-7D8B-6E6314893992}"/>
              </a:ext>
            </a:extLst>
          </p:cNvPr>
          <p:cNvSpPr txBox="1"/>
          <p:nvPr/>
        </p:nvSpPr>
        <p:spPr>
          <a:xfrm>
            <a:off x="5153025" y="595639"/>
            <a:ext cx="5505450" cy="5447645"/>
          </a:xfrm>
          <a:prstGeom prst="rect">
            <a:avLst/>
          </a:prstGeom>
          <a:noFill/>
        </p:spPr>
        <p:txBody>
          <a:bodyPr wrap="square" rtlCol="0">
            <a:spAutoFit/>
          </a:bodyPr>
          <a:lstStyle/>
          <a:p>
            <a:pPr marL="285750" indent="-285750">
              <a:buFont typeface="Wingdings" panose="05000000000000000000" pitchFamily="2" charset="2"/>
              <a:buChar char="q"/>
            </a:pPr>
            <a:endParaRPr lang="en-US" dirty="0">
              <a:effectLst/>
              <a:latin typeface="Amasis MT Pro Medium" panose="02040604050005020304" pitchFamily="18" charset="0"/>
              <a:ea typeface="Calibri" panose="020F0502020204030204" pitchFamily="34" charset="0"/>
            </a:endParaRPr>
          </a:p>
          <a:p>
            <a:pPr marL="285750" indent="-285750">
              <a:buFont typeface="Wingdings" panose="05000000000000000000" pitchFamily="2" charset="2"/>
              <a:buChar char="q"/>
            </a:pPr>
            <a:r>
              <a:rPr lang="en-US" sz="2200" dirty="0">
                <a:effectLst/>
                <a:latin typeface="Amasis MT Pro Medium" panose="02040604050005020304" pitchFamily="18" charset="0"/>
                <a:ea typeface="Arial" panose="020B0604020202020204" pitchFamily="34" charset="0"/>
              </a:rPr>
              <a:t>CBP One, app rolled out in January requires adult asylum seekers to book a meeting with U.S. officials or first claim asylum in another country before reaching the US border</a:t>
            </a:r>
          </a:p>
          <a:p>
            <a:pPr marL="285750" indent="-285750">
              <a:buFont typeface="Wingdings" panose="05000000000000000000" pitchFamily="2" charset="2"/>
              <a:buChar char="q"/>
            </a:pPr>
            <a:endParaRPr lang="en-US" sz="2200" dirty="0">
              <a:latin typeface="Amasis MT Pro Medium" panose="02040604050005020304" pitchFamily="18" charset="0"/>
              <a:ea typeface="Arial" panose="020B0604020202020204" pitchFamily="34" charset="0"/>
            </a:endParaRPr>
          </a:p>
          <a:p>
            <a:pPr marL="285750" indent="-285750">
              <a:buFont typeface="Wingdings" panose="05000000000000000000" pitchFamily="2" charset="2"/>
              <a:buChar char="q"/>
            </a:pPr>
            <a:r>
              <a:rPr lang="en-US" sz="2200" dirty="0">
                <a:effectLst/>
                <a:latin typeface="Amasis MT Pro Medium" panose="02040604050005020304" pitchFamily="18" charset="0"/>
                <a:ea typeface="Arial" panose="020B0604020202020204" pitchFamily="34" charset="0"/>
              </a:rPr>
              <a:t>The White House will be setting up brick-and-mortar immigration processing centers in Latin America starting in Colombia &amp; Guatemala to screen migrants &amp; determine whether they qualify for entry to the U.S.</a:t>
            </a:r>
            <a:endParaRPr lang="en-US" sz="2200" dirty="0">
              <a:latin typeface="Amasis MT Pro Medium" panose="02040604050005020304" pitchFamily="18" charset="0"/>
              <a:ea typeface="Arial" panose="020B0604020202020204" pitchFamily="34" charset="0"/>
            </a:endParaRPr>
          </a:p>
          <a:p>
            <a:pPr marL="285750" indent="-285750">
              <a:buFont typeface="Wingdings" panose="05000000000000000000" pitchFamily="2" charset="2"/>
              <a:buChar char="q"/>
            </a:pPr>
            <a:endParaRPr lang="en-US" sz="2200" dirty="0">
              <a:effectLst/>
              <a:latin typeface="Amasis MT Pro Medium" panose="02040604050005020304" pitchFamily="18" charset="0"/>
              <a:ea typeface="Calibri" panose="020F0502020204030204" pitchFamily="34" charset="0"/>
            </a:endParaRPr>
          </a:p>
          <a:p>
            <a:pPr marL="285750" indent="-285750">
              <a:buFont typeface="Wingdings" panose="05000000000000000000" pitchFamily="2" charset="2"/>
              <a:buChar char="q"/>
            </a:pPr>
            <a:r>
              <a:rPr lang="en-US" sz="2200" dirty="0">
                <a:effectLst/>
                <a:latin typeface="Amasis MT Pro Medium" panose="02040604050005020304" pitchFamily="18" charset="0"/>
                <a:ea typeface="Calibri" panose="020F0502020204030204" pitchFamily="34" charset="0"/>
              </a:rPr>
              <a:t>Today 1,500 troops will be deployed for 90 days to fill critical capability gaps</a:t>
            </a:r>
            <a:endParaRPr lang="en-US" sz="2200" dirty="0">
              <a:latin typeface="Amasis MT Pro Medium" panose="02040604050005020304" pitchFamily="18" charset="0"/>
            </a:endParaRPr>
          </a:p>
        </p:txBody>
      </p:sp>
      <p:pic>
        <p:nvPicPr>
          <p:cNvPr id="6" name="Picture 5" descr="A large white building with a flag on top&#10;&#10;Description automatically generated with low confidence">
            <a:extLst>
              <a:ext uri="{FF2B5EF4-FFF2-40B4-BE49-F238E27FC236}">
                <a16:creationId xmlns:a16="http://schemas.microsoft.com/office/drawing/2014/main" id="{45D472EC-C91D-EFE0-19C0-A4AA605CE0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876" y="814386"/>
            <a:ext cx="5010149" cy="5010149"/>
          </a:xfrm>
          <a:prstGeom prst="rect">
            <a:avLst/>
          </a:prstGeom>
        </p:spPr>
      </p:pic>
    </p:spTree>
    <p:extLst>
      <p:ext uri="{BB962C8B-B14F-4D97-AF65-F5344CB8AC3E}">
        <p14:creationId xmlns:p14="http://schemas.microsoft.com/office/powerpoint/2010/main" val="18608710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9149E5-70FF-D154-216C-E36E06DA9103}"/>
              </a:ext>
            </a:extLst>
          </p:cNvPr>
          <p:cNvSpPr txBox="1"/>
          <p:nvPr/>
        </p:nvSpPr>
        <p:spPr>
          <a:xfrm>
            <a:off x="588935" y="728420"/>
            <a:ext cx="10710435" cy="5650778"/>
          </a:xfrm>
          <a:prstGeom prst="rect">
            <a:avLst/>
          </a:prstGeom>
          <a:noFill/>
        </p:spPr>
        <p:txBody>
          <a:bodyPr wrap="square" rtlCol="0">
            <a:spAutoFit/>
          </a:bodyPr>
          <a:lstStyle/>
          <a:p>
            <a:pPr algn="ctr"/>
            <a:r>
              <a:rPr lang="en-US" sz="3200" dirty="0">
                <a:latin typeface="Amasis MT Pro Medium" panose="020B0604020202020204" pitchFamily="18" charset="0"/>
              </a:rPr>
              <a:t>How dire is the migrant situation at our US-Mexico border?</a:t>
            </a:r>
          </a:p>
          <a:p>
            <a:endParaRPr lang="en-US" sz="3200" dirty="0">
              <a:latin typeface="Amasis MT Pro Medium" panose="020B0604020202020204" pitchFamily="18" charset="0"/>
            </a:endParaRPr>
          </a:p>
          <a:p>
            <a:pPr marL="1371600" marR="0" indent="-457200">
              <a:lnSpc>
                <a:spcPct val="115000"/>
              </a:lnSpc>
              <a:spcBef>
                <a:spcPts val="0"/>
              </a:spcBef>
              <a:spcAft>
                <a:spcPts val="0"/>
              </a:spcAft>
              <a:buAutoNum type="arabicPeriod"/>
            </a:pPr>
            <a:r>
              <a:rPr lang="en-US" sz="2400" dirty="0">
                <a:effectLst/>
                <a:latin typeface="Amasis MT Pro Medium" panose="02040604050005020304" pitchFamily="18" charset="0"/>
                <a:ea typeface="Calibri" panose="020F0502020204030204" pitchFamily="34" charset="0"/>
              </a:rPr>
              <a:t>How many migrants does the U.S. Customs Border Patrol encounter at the </a:t>
            </a:r>
            <a:r>
              <a:rPr lang="en-US" sz="2400" dirty="0">
                <a:latin typeface="Amasis MT Pro Medium" panose="02040604050005020304" pitchFamily="18" charset="0"/>
                <a:ea typeface="Calibri" panose="020F0502020204030204" pitchFamily="34" charset="0"/>
              </a:rPr>
              <a:t>Mexico </a:t>
            </a:r>
            <a:r>
              <a:rPr lang="en-US" sz="2400" dirty="0">
                <a:effectLst/>
                <a:latin typeface="Amasis MT Pro Medium" panose="02040604050005020304" pitchFamily="18" charset="0"/>
                <a:ea typeface="Calibri" panose="020F0502020204030204" pitchFamily="34" charset="0"/>
              </a:rPr>
              <a:t>border?</a:t>
            </a:r>
          </a:p>
          <a:p>
            <a:pPr marL="1371600" marR="0" indent="-457200">
              <a:lnSpc>
                <a:spcPct val="115000"/>
              </a:lnSpc>
              <a:spcBef>
                <a:spcPts val="0"/>
              </a:spcBef>
              <a:spcAft>
                <a:spcPts val="0"/>
              </a:spcAft>
              <a:buAutoNum type="arabicPeriod"/>
            </a:pPr>
            <a:r>
              <a:rPr lang="en-US" sz="2400" dirty="0">
                <a:effectLst/>
                <a:latin typeface="Amasis MT Pro Medium" panose="02040604050005020304" pitchFamily="18" charset="0"/>
                <a:ea typeface="Calibri" panose="020F0502020204030204" pitchFamily="34" charset="0"/>
              </a:rPr>
              <a:t>What are the demographics and nationalities most encountered?</a:t>
            </a:r>
          </a:p>
          <a:p>
            <a:pPr marL="1371600" marR="0" indent="-457200">
              <a:lnSpc>
                <a:spcPct val="115000"/>
              </a:lnSpc>
              <a:spcBef>
                <a:spcPts val="0"/>
              </a:spcBef>
              <a:spcAft>
                <a:spcPts val="0"/>
              </a:spcAft>
              <a:buAutoNum type="arabicPeriod"/>
            </a:pPr>
            <a:r>
              <a:rPr lang="en-US" sz="2400" dirty="0">
                <a:latin typeface="Amasis MT Pro Medium" panose="02040604050005020304" pitchFamily="18" charset="0"/>
                <a:ea typeface="Arial" panose="020B0604020202020204" pitchFamily="34" charset="0"/>
              </a:rPr>
              <a:t>What do these encounters result in? </a:t>
            </a:r>
          </a:p>
          <a:p>
            <a:pPr marL="1371600" marR="0" indent="-457200">
              <a:lnSpc>
                <a:spcPct val="115000"/>
              </a:lnSpc>
              <a:spcBef>
                <a:spcPts val="0"/>
              </a:spcBef>
              <a:spcAft>
                <a:spcPts val="0"/>
              </a:spcAft>
              <a:buAutoNum type="arabicPeriod"/>
            </a:pPr>
            <a:r>
              <a:rPr lang="en-US" sz="2400" dirty="0">
                <a:latin typeface="Amasis MT Pro Medium" panose="02040604050005020304" pitchFamily="18" charset="0"/>
                <a:ea typeface="Arial" panose="020B0604020202020204" pitchFamily="34" charset="0"/>
              </a:rPr>
              <a:t>How have the encounters changed over time?</a:t>
            </a:r>
          </a:p>
          <a:p>
            <a:pPr marL="1371600" marR="0" indent="-457200">
              <a:lnSpc>
                <a:spcPct val="115000"/>
              </a:lnSpc>
              <a:spcBef>
                <a:spcPts val="0"/>
              </a:spcBef>
              <a:spcAft>
                <a:spcPts val="0"/>
              </a:spcAft>
              <a:buAutoNum type="arabicPeriod"/>
            </a:pPr>
            <a:r>
              <a:rPr lang="en-US" sz="2400" dirty="0">
                <a:latin typeface="Amasis MT Pro Medium" panose="02040604050005020304" pitchFamily="18" charset="0"/>
                <a:ea typeface="Arial" panose="020B0604020202020204" pitchFamily="34" charset="0"/>
              </a:rPr>
              <a:t>Who is most affected by these encounters?</a:t>
            </a:r>
          </a:p>
          <a:p>
            <a:pPr marL="1371600" marR="0" indent="-457200">
              <a:lnSpc>
                <a:spcPct val="115000"/>
              </a:lnSpc>
              <a:spcBef>
                <a:spcPts val="0"/>
              </a:spcBef>
              <a:spcAft>
                <a:spcPts val="0"/>
              </a:spcAft>
              <a:buAutoNum type="arabicPeriod"/>
            </a:pPr>
            <a:endParaRPr lang="en-US" sz="2400" dirty="0">
              <a:effectLst/>
              <a:latin typeface="Amasis MT Pro Medium" panose="02040604050005020304" pitchFamily="18" charset="0"/>
              <a:ea typeface="Arial" panose="020B0604020202020204" pitchFamily="34" charset="0"/>
            </a:endParaRP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3054648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5893AF-932D-A600-6BFF-EE237520C36E}"/>
              </a:ext>
            </a:extLst>
          </p:cNvPr>
          <p:cNvSpPr txBox="1"/>
          <p:nvPr/>
        </p:nvSpPr>
        <p:spPr>
          <a:xfrm>
            <a:off x="5781213" y="1238185"/>
            <a:ext cx="6410787" cy="3400033"/>
          </a:xfrm>
          <a:prstGeom prst="rect">
            <a:avLst/>
          </a:prstGeom>
          <a:noFill/>
        </p:spPr>
        <p:txBody>
          <a:bodyPr wrap="square" rtlCol="0">
            <a:spAutoFit/>
          </a:bodyPr>
          <a:lstStyle/>
          <a:p>
            <a:pPr marL="91440"/>
            <a:r>
              <a:rPr lang="en-US" sz="3200" b="1" u="sng" dirty="0">
                <a:effectLst/>
                <a:latin typeface="Amasis MT Pro Medium" panose="02040604050005020304" pitchFamily="18" charset="0"/>
                <a:ea typeface="Calibri" panose="020F0502020204030204" pitchFamily="34" charset="0"/>
              </a:rPr>
              <a:t>Dataset</a:t>
            </a:r>
            <a:r>
              <a:rPr lang="en-US" b="1" dirty="0">
                <a:effectLst/>
                <a:latin typeface="Amasis MT Pro Medium" panose="02040604050005020304" pitchFamily="18" charset="0"/>
                <a:ea typeface="Calibri" panose="020F0502020204030204" pitchFamily="34" charset="0"/>
              </a:rPr>
              <a:t>:</a:t>
            </a:r>
          </a:p>
          <a:p>
            <a:pPr marL="91440"/>
            <a:r>
              <a:rPr lang="en-US" sz="2200" dirty="0">
                <a:effectLst/>
                <a:latin typeface="Amasis MT Pro Medium" panose="02040604050005020304" pitchFamily="18" charset="0"/>
                <a:ea typeface="Calibri" panose="020F0502020204030204" pitchFamily="34" charset="0"/>
              </a:rPr>
              <a:t>U.S. Customs and Border Protection </a:t>
            </a:r>
          </a:p>
          <a:p>
            <a:pPr marL="91440"/>
            <a:r>
              <a:rPr lang="en-US" sz="2200" dirty="0">
                <a:latin typeface="Amasis MT Pro Medium" panose="02040604050005020304" pitchFamily="18" charset="0"/>
                <a:ea typeface="Calibri" panose="020F0502020204030204" pitchFamily="34" charset="0"/>
              </a:rPr>
              <a:t>Southwest Land Border Encounters </a:t>
            </a:r>
            <a:r>
              <a:rPr lang="en-US" sz="2200" dirty="0">
                <a:effectLst/>
                <a:latin typeface="Amasis MT Pro Medium" panose="02040604050005020304" pitchFamily="18" charset="0"/>
                <a:ea typeface="Calibri" panose="020F0502020204030204" pitchFamily="34" charset="0"/>
              </a:rPr>
              <a:t>(2019-2022)</a:t>
            </a:r>
            <a:endParaRPr lang="en-US" sz="2200" dirty="0">
              <a:effectLst/>
              <a:latin typeface="Amasis MT Pro Medium" panose="02040604050005020304" pitchFamily="18" charset="0"/>
              <a:ea typeface="Arial" panose="020B0604020202020204" pitchFamily="34" charset="0"/>
            </a:endParaRPr>
          </a:p>
          <a:p>
            <a:pPr marL="91440"/>
            <a:endParaRPr lang="en-US" sz="2200" dirty="0">
              <a:effectLst/>
              <a:latin typeface="Amasis MT Pro Medium" panose="02040604050005020304" pitchFamily="18" charset="0"/>
              <a:ea typeface="Calibri" panose="020F0502020204030204" pitchFamily="34" charset="0"/>
            </a:endParaRPr>
          </a:p>
          <a:p>
            <a:pPr marL="91440"/>
            <a:r>
              <a:rPr lang="en-US" sz="3200" b="1" u="sng" dirty="0">
                <a:effectLst/>
                <a:latin typeface="Amasis MT Pro Medium" panose="02040604050005020304" pitchFamily="18" charset="0"/>
                <a:ea typeface="Calibri" panose="020F0502020204030204" pitchFamily="34" charset="0"/>
              </a:rPr>
              <a:t>Tools</a:t>
            </a:r>
            <a:r>
              <a:rPr lang="en-US" sz="1800" dirty="0">
                <a:effectLst/>
                <a:latin typeface="Amasis MT Pro Medium" panose="02040604050005020304" pitchFamily="18" charset="0"/>
                <a:ea typeface="Calibri" panose="020F0502020204030204" pitchFamily="34" charset="0"/>
              </a:rPr>
              <a:t>: </a:t>
            </a:r>
          </a:p>
          <a:p>
            <a:pPr marL="91440" lvl="1" indent="-342900">
              <a:buFont typeface="Wingdings" panose="05000000000000000000" pitchFamily="2" charset="2"/>
              <a:buChar char="q"/>
            </a:pPr>
            <a:r>
              <a:rPr lang="en-US" sz="2200" dirty="0">
                <a:effectLst/>
                <a:latin typeface="Amasis MT Pro Medium" panose="02040604050005020304" pitchFamily="18" charset="0"/>
                <a:ea typeface="Calibri" panose="020F0502020204030204" pitchFamily="34" charset="0"/>
              </a:rPr>
              <a:t>Excel</a:t>
            </a:r>
          </a:p>
          <a:p>
            <a:pPr marL="91440" lvl="1" indent="-342900">
              <a:buFont typeface="Wingdings" panose="05000000000000000000" pitchFamily="2" charset="2"/>
              <a:buChar char="q"/>
            </a:pPr>
            <a:r>
              <a:rPr lang="en-US" sz="2200" dirty="0">
                <a:effectLst/>
                <a:latin typeface="Amasis MT Pro Medium" panose="02040604050005020304" pitchFamily="18" charset="0"/>
                <a:ea typeface="Calibri" panose="020F0502020204030204" pitchFamily="34" charset="0"/>
              </a:rPr>
              <a:t>Python</a:t>
            </a:r>
          </a:p>
          <a:p>
            <a:pPr marL="91440" lvl="1" indent="-342900">
              <a:buFont typeface="Wingdings" panose="05000000000000000000" pitchFamily="2" charset="2"/>
              <a:buChar char="q"/>
            </a:pPr>
            <a:r>
              <a:rPr lang="en-US" sz="2200" dirty="0">
                <a:effectLst/>
                <a:latin typeface="Amasis MT Pro Medium" panose="02040604050005020304" pitchFamily="18" charset="0"/>
                <a:ea typeface="Calibri" panose="020F0502020204030204" pitchFamily="34" charset="0"/>
              </a:rPr>
              <a:t>Tableau</a:t>
            </a:r>
          </a:p>
          <a:p>
            <a:pPr marL="1371600">
              <a:lnSpc>
                <a:spcPct val="115000"/>
              </a:lnSpc>
            </a:pPr>
            <a:endParaRPr lang="en-US" sz="1800" dirty="0">
              <a:effectLst/>
              <a:latin typeface="Arial" panose="020B0604020202020204" pitchFamily="34" charset="0"/>
              <a:ea typeface="Arial" panose="020B0604020202020204" pitchFamily="34" charset="0"/>
            </a:endParaRPr>
          </a:p>
        </p:txBody>
      </p:sp>
      <p:pic>
        <p:nvPicPr>
          <p:cNvPr id="3" name="Picture 2" descr="A picture containing text&#10;&#10;Description automatically generated">
            <a:extLst>
              <a:ext uri="{FF2B5EF4-FFF2-40B4-BE49-F238E27FC236}">
                <a16:creationId xmlns:a16="http://schemas.microsoft.com/office/drawing/2014/main" id="{86DBB025-AC57-4672-5898-9B3591D7EA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407" y="457200"/>
            <a:ext cx="5524500" cy="5524500"/>
          </a:xfrm>
          <a:prstGeom prst="rect">
            <a:avLst/>
          </a:prstGeom>
        </p:spPr>
      </p:pic>
    </p:spTree>
    <p:extLst>
      <p:ext uri="{BB962C8B-B14F-4D97-AF65-F5344CB8AC3E}">
        <p14:creationId xmlns:p14="http://schemas.microsoft.com/office/powerpoint/2010/main" val="6306432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F239DDD-0FCF-9CFD-954E-E41207B3F0C1}"/>
              </a:ext>
            </a:extLst>
          </p:cNvPr>
          <p:cNvSpPr txBox="1"/>
          <p:nvPr/>
        </p:nvSpPr>
        <p:spPr>
          <a:xfrm>
            <a:off x="241300" y="1052611"/>
            <a:ext cx="5705475" cy="4985980"/>
          </a:xfrm>
          <a:prstGeom prst="rect">
            <a:avLst/>
          </a:prstGeom>
          <a:noFill/>
        </p:spPr>
        <p:txBody>
          <a:bodyPr wrap="square" rtlCol="0">
            <a:spAutoFit/>
          </a:bodyPr>
          <a:lstStyle/>
          <a:p>
            <a:endParaRPr lang="en-US" sz="2000" b="1" u="sng" dirty="0">
              <a:effectLst/>
              <a:latin typeface="Amasis MT Pro Medium" panose="02040604050005020304" pitchFamily="18" charset="0"/>
              <a:ea typeface="Calibri" panose="020F0502020204030204" pitchFamily="34" charset="0"/>
            </a:endParaRPr>
          </a:p>
          <a:p>
            <a:r>
              <a:rPr lang="en-US" sz="2000" b="1" u="sng" dirty="0">
                <a:effectLst/>
                <a:latin typeface="Amasis MT Pro Medium" panose="02040604050005020304" pitchFamily="18" charset="0"/>
                <a:ea typeface="Calibri" panose="020F0502020204030204" pitchFamily="34" charset="0"/>
              </a:rPr>
              <a:t>Encounters</a:t>
            </a:r>
            <a:r>
              <a:rPr lang="en-US" sz="2000" dirty="0">
                <a:effectLst/>
                <a:latin typeface="Amasis MT Pro Medium" panose="02040604050005020304" pitchFamily="18" charset="0"/>
                <a:ea typeface="Calibri" panose="020F0502020204030204" pitchFamily="34" charset="0"/>
              </a:rPr>
              <a:t> - a metric where Border Patrol tracks migration patterns at the southwestern border resulting in expulsions, apprehensions, </a:t>
            </a:r>
            <a:r>
              <a:rPr lang="en-US" sz="2000" dirty="0">
                <a:latin typeface="Amasis MT Pro Medium" panose="02040604050005020304" pitchFamily="18" charset="0"/>
                <a:ea typeface="Calibri" panose="020F0502020204030204" pitchFamily="34" charset="0"/>
              </a:rPr>
              <a:t>or </a:t>
            </a:r>
            <a:r>
              <a:rPr lang="en-US" sz="2000" dirty="0" err="1">
                <a:effectLst/>
                <a:latin typeface="Amasis MT Pro Medium" panose="02040604050005020304" pitchFamily="18" charset="0"/>
                <a:ea typeface="Calibri" panose="020F0502020204030204" pitchFamily="34" charset="0"/>
              </a:rPr>
              <a:t>inadmissibles</a:t>
            </a:r>
            <a:endParaRPr lang="en-US" sz="2000" dirty="0">
              <a:effectLst/>
              <a:latin typeface="Amasis MT Pro Medium" panose="02040604050005020304" pitchFamily="18" charset="0"/>
              <a:ea typeface="Arial" panose="020B0604020202020204" pitchFamily="34" charset="0"/>
            </a:endParaRPr>
          </a:p>
          <a:p>
            <a:endParaRPr lang="en-US" sz="2000" dirty="0">
              <a:latin typeface="Amasis MT Pro Medium" panose="02040604050005020304" pitchFamily="18" charset="0"/>
            </a:endParaRPr>
          </a:p>
          <a:p>
            <a:r>
              <a:rPr lang="en-US" sz="2000" b="1" u="sng" dirty="0" err="1">
                <a:effectLst/>
                <a:latin typeface="Amasis MT Pro Medium" panose="02040604050005020304" pitchFamily="18" charset="0"/>
                <a:ea typeface="Calibri" panose="020F0502020204030204" pitchFamily="34" charset="0"/>
              </a:rPr>
              <a:t>Inadmissibles</a:t>
            </a:r>
            <a:r>
              <a:rPr lang="en-US" sz="2000" dirty="0">
                <a:effectLst/>
                <a:latin typeface="Amasis MT Pro Medium" panose="02040604050005020304" pitchFamily="18" charset="0"/>
                <a:ea typeface="Calibri" panose="020F0502020204030204" pitchFamily="34" charset="0"/>
              </a:rPr>
              <a:t>  - individuals seeking humanitarian protection under our laws or those who withdraw an application for admission and return to their country of origin after a short time frame. </a:t>
            </a:r>
          </a:p>
          <a:p>
            <a:endParaRPr lang="en-US" sz="2000" dirty="0">
              <a:latin typeface="Amasis MT Pro Medium" panose="02040604050005020304" pitchFamily="18" charset="0"/>
              <a:ea typeface="Arial" panose="020B0604020202020204" pitchFamily="34" charset="0"/>
            </a:endParaRPr>
          </a:p>
          <a:p>
            <a:r>
              <a:rPr lang="en-US" sz="2000" b="1" u="sng" dirty="0">
                <a:effectLst/>
                <a:latin typeface="Amasis MT Pro Medium" panose="02040604050005020304" pitchFamily="18" charset="0"/>
                <a:ea typeface="Arial" panose="020B0604020202020204" pitchFamily="34" charset="0"/>
              </a:rPr>
              <a:t>Apprehensions</a:t>
            </a:r>
            <a:r>
              <a:rPr lang="en-US" sz="2000" dirty="0">
                <a:effectLst/>
                <a:latin typeface="Amasis MT Pro Medium" panose="02040604050005020304" pitchFamily="18" charset="0"/>
                <a:ea typeface="Arial" panose="020B0604020202020204" pitchFamily="34" charset="0"/>
              </a:rPr>
              <a:t> – temporary detainment of a person not lawfully in the U.S. which may or may not result in an arrest</a:t>
            </a:r>
            <a:endParaRPr lang="en-US" sz="2000" dirty="0">
              <a:latin typeface="Amasis MT Pro Medium" panose="02040604050005020304" pitchFamily="18" charset="0"/>
              <a:ea typeface="Arial" panose="020B0604020202020204" pitchFamily="34" charset="0"/>
            </a:endParaRPr>
          </a:p>
          <a:p>
            <a:endParaRPr lang="en-US" dirty="0"/>
          </a:p>
        </p:txBody>
      </p:sp>
      <p:pic>
        <p:nvPicPr>
          <p:cNvPr id="1026" name="Picture 2">
            <a:extLst>
              <a:ext uri="{FF2B5EF4-FFF2-40B4-BE49-F238E27FC236}">
                <a16:creationId xmlns:a16="http://schemas.microsoft.com/office/drawing/2014/main" id="{19616A54-5060-1A08-06B9-4B11C95094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452562"/>
            <a:ext cx="5929314" cy="395287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DB7B894-D671-0B5B-EA57-E7B16D34535B}"/>
              </a:ext>
            </a:extLst>
          </p:cNvPr>
          <p:cNvSpPr txBox="1"/>
          <p:nvPr/>
        </p:nvSpPr>
        <p:spPr>
          <a:xfrm>
            <a:off x="3619500" y="561975"/>
            <a:ext cx="4029075" cy="584775"/>
          </a:xfrm>
          <a:prstGeom prst="rect">
            <a:avLst/>
          </a:prstGeom>
          <a:noFill/>
        </p:spPr>
        <p:txBody>
          <a:bodyPr wrap="square" rtlCol="0">
            <a:spAutoFit/>
          </a:bodyPr>
          <a:lstStyle/>
          <a:p>
            <a:pPr algn="ctr"/>
            <a:r>
              <a:rPr lang="en-US" sz="3200" b="1" u="sng" dirty="0">
                <a:latin typeface="Amasis MT Pro Medium" panose="02040604050005020304" pitchFamily="18" charset="0"/>
              </a:rPr>
              <a:t>Background</a:t>
            </a:r>
            <a:endParaRPr lang="en-US" sz="3200" dirty="0"/>
          </a:p>
        </p:txBody>
      </p:sp>
    </p:spTree>
    <p:extLst>
      <p:ext uri="{BB962C8B-B14F-4D97-AF65-F5344CB8AC3E}">
        <p14:creationId xmlns:p14="http://schemas.microsoft.com/office/powerpoint/2010/main" val="3089699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4D395F1-B34B-D966-9E07-87B3B2EF96DA}"/>
              </a:ext>
            </a:extLst>
          </p:cNvPr>
          <p:cNvSpPr txBox="1"/>
          <p:nvPr/>
        </p:nvSpPr>
        <p:spPr>
          <a:xfrm>
            <a:off x="149232" y="676275"/>
            <a:ext cx="5372100" cy="5016758"/>
          </a:xfrm>
          <a:prstGeom prst="rect">
            <a:avLst/>
          </a:prstGeom>
          <a:noFill/>
        </p:spPr>
        <p:txBody>
          <a:bodyPr wrap="square" rtlCol="0">
            <a:spAutoFit/>
          </a:bodyPr>
          <a:lstStyle/>
          <a:p>
            <a:r>
              <a:rPr lang="en-US" sz="2000" b="1" u="sng" dirty="0">
                <a:effectLst/>
                <a:latin typeface="Amasis MT Pro Medium" panose="02040604050005020304" pitchFamily="18" charset="0"/>
                <a:ea typeface="Calibri" panose="020F0502020204030204" pitchFamily="34" charset="0"/>
              </a:rPr>
              <a:t>Title 8</a:t>
            </a:r>
            <a:r>
              <a:rPr lang="en-US" sz="2000" dirty="0">
                <a:effectLst/>
                <a:latin typeface="Amasis MT Pro Medium" panose="02040604050005020304" pitchFamily="18" charset="0"/>
                <a:ea typeface="Calibri" panose="020F0502020204030204" pitchFamily="34" charset="0"/>
              </a:rPr>
              <a:t> a U.S. code that deals with immigration law, gives Border Patrol agents the ability to process and remove migrants who don’t have a legal basis to be in the US.  They can be detained temporarily.  Apprehensions and </a:t>
            </a:r>
            <a:r>
              <a:rPr lang="en-US" sz="2000" dirty="0" err="1">
                <a:effectLst/>
                <a:latin typeface="Amasis MT Pro Medium" panose="02040604050005020304" pitchFamily="18" charset="0"/>
                <a:ea typeface="Calibri" panose="020F0502020204030204" pitchFamily="34" charset="0"/>
              </a:rPr>
              <a:t>inadmissibles</a:t>
            </a:r>
            <a:r>
              <a:rPr lang="en-US" sz="2000" dirty="0">
                <a:effectLst/>
                <a:latin typeface="Amasis MT Pro Medium" panose="02040604050005020304" pitchFamily="18" charset="0"/>
                <a:ea typeface="Calibri" panose="020F0502020204030204" pitchFamily="34" charset="0"/>
              </a:rPr>
              <a:t> fall under this code. </a:t>
            </a:r>
          </a:p>
          <a:p>
            <a:endParaRPr lang="en-US" sz="2000" dirty="0">
              <a:effectLst/>
              <a:latin typeface="Amasis MT Pro Medium" panose="02040604050005020304" pitchFamily="18" charset="0"/>
              <a:ea typeface="Arial" panose="020B0604020202020204" pitchFamily="34" charset="0"/>
            </a:endParaRPr>
          </a:p>
          <a:p>
            <a:r>
              <a:rPr lang="en-US" sz="2000" b="1" u="sng" dirty="0">
                <a:effectLst/>
                <a:latin typeface="Amasis MT Pro Medium" panose="02040604050005020304" pitchFamily="18" charset="0"/>
                <a:ea typeface="Calibri" panose="020F0502020204030204" pitchFamily="34" charset="0"/>
              </a:rPr>
              <a:t>Title 42</a:t>
            </a:r>
            <a:r>
              <a:rPr lang="en-US" sz="2000" dirty="0">
                <a:effectLst/>
                <a:latin typeface="Amasis MT Pro Medium" panose="02040604050005020304" pitchFamily="18" charset="0"/>
                <a:ea typeface="Calibri" panose="020F0502020204030204" pitchFamily="34" charset="0"/>
              </a:rPr>
              <a:t>  (part of pandemic restrictions in effect from March 2020-May 2023) border policy that allows officials to immediately turn away migrants on public health grounds returning them to their home country or most recent transit country.  However, it even blocks asylum seekers from entering the U.S. </a:t>
            </a:r>
          </a:p>
        </p:txBody>
      </p:sp>
      <p:pic>
        <p:nvPicPr>
          <p:cNvPr id="4" name="Picture 3" descr="A gavel on top of a flag&#10;&#10;Description automatically generated with low confidence">
            <a:extLst>
              <a:ext uri="{FF2B5EF4-FFF2-40B4-BE49-F238E27FC236}">
                <a16:creationId xmlns:a16="http://schemas.microsoft.com/office/drawing/2014/main" id="{80AC9CF4-1670-B6AA-C512-039C23CCE6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99111" y="825500"/>
            <a:ext cx="6343657" cy="4206121"/>
          </a:xfrm>
          <a:prstGeom prst="rect">
            <a:avLst/>
          </a:prstGeom>
        </p:spPr>
      </p:pic>
    </p:spTree>
    <p:extLst>
      <p:ext uri="{BB962C8B-B14F-4D97-AF65-F5344CB8AC3E}">
        <p14:creationId xmlns:p14="http://schemas.microsoft.com/office/powerpoint/2010/main" val="29679819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ap&#10;&#10;Description automatically generated">
            <a:extLst>
              <a:ext uri="{FF2B5EF4-FFF2-40B4-BE49-F238E27FC236}">
                <a16:creationId xmlns:a16="http://schemas.microsoft.com/office/drawing/2014/main" id="{EFCAC304-5BB3-30BD-7F41-8C5BB3E5F0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7165"/>
            <a:ext cx="12192000" cy="6063670"/>
          </a:xfrm>
          <a:prstGeom prst="rect">
            <a:avLst/>
          </a:prstGeom>
        </p:spPr>
      </p:pic>
    </p:spTree>
    <p:extLst>
      <p:ext uri="{BB962C8B-B14F-4D97-AF65-F5344CB8AC3E}">
        <p14:creationId xmlns:p14="http://schemas.microsoft.com/office/powerpoint/2010/main" val="41545423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0505D05-40F8-C38F-90C5-42B35A761772}"/>
              </a:ext>
            </a:extLst>
          </p:cNvPr>
          <p:cNvPicPr>
            <a:picLocks noChangeAspect="1"/>
          </p:cNvPicPr>
          <p:nvPr/>
        </p:nvPicPr>
        <p:blipFill>
          <a:blip r:embed="rId3"/>
          <a:stretch>
            <a:fillRect/>
          </a:stretch>
        </p:blipFill>
        <p:spPr>
          <a:xfrm>
            <a:off x="-1" y="524177"/>
            <a:ext cx="12192001" cy="5714597"/>
          </a:xfrm>
          <a:prstGeom prst="rect">
            <a:avLst/>
          </a:prstGeom>
        </p:spPr>
      </p:pic>
    </p:spTree>
    <p:extLst>
      <p:ext uri="{BB962C8B-B14F-4D97-AF65-F5344CB8AC3E}">
        <p14:creationId xmlns:p14="http://schemas.microsoft.com/office/powerpoint/2010/main" val="120134507"/>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TM04033917[[fn=Berlin]]</Template>
  <TotalTime>7019</TotalTime>
  <Words>882</Words>
  <Application>Microsoft Office PowerPoint</Application>
  <PresentationFormat>Widescreen</PresentationFormat>
  <Paragraphs>98</Paragraphs>
  <Slides>19</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Algerian</vt:lpstr>
      <vt:lpstr>Amasis MT Pro Medium</vt:lpstr>
      <vt:lpstr>Arial</vt:lpstr>
      <vt:lpstr>Calibri</vt:lpstr>
      <vt:lpstr>Trebuchet MS</vt:lpstr>
      <vt:lpstr>Wingdings</vt:lpstr>
      <vt:lpstr>Berlin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 I</dc:creator>
  <cp:lastModifiedBy>R I</cp:lastModifiedBy>
  <cp:revision>29</cp:revision>
  <dcterms:created xsi:type="dcterms:W3CDTF">2023-05-02T18:07:28Z</dcterms:created>
  <dcterms:modified xsi:type="dcterms:W3CDTF">2023-06-14T21:17:04Z</dcterms:modified>
</cp:coreProperties>
</file>

<file path=docProps/thumbnail.jpeg>
</file>